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2" r:id="rId4"/>
    <p:sldId id="925" r:id="rId5"/>
    <p:sldId id="263" r:id="rId6"/>
    <p:sldId id="264" r:id="rId7"/>
    <p:sldId id="924" r:id="rId8"/>
    <p:sldId id="921" r:id="rId9"/>
    <p:sldId id="265" r:id="rId10"/>
    <p:sldId id="915" r:id="rId11"/>
    <p:sldId id="916" r:id="rId12"/>
    <p:sldId id="917" r:id="rId13"/>
    <p:sldId id="918" r:id="rId14"/>
    <p:sldId id="919" r:id="rId15"/>
    <p:sldId id="920" r:id="rId16"/>
    <p:sldId id="922" r:id="rId17"/>
    <p:sldId id="926" r:id="rId18"/>
    <p:sldId id="927" r:id="rId19"/>
    <p:sldId id="929" r:id="rId20"/>
    <p:sldId id="92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8DAC"/>
    <a:srgbClr val="1A55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F42369-6C16-EDF6-71A5-374204036C5C}" v="12" dt="2024-06-12T13:29:26.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78797" autoAdjust="0"/>
  </p:normalViewPr>
  <p:slideViewPr>
    <p:cSldViewPr snapToGrid="0">
      <p:cViewPr varScale="1">
        <p:scale>
          <a:sx n="80" d="100"/>
          <a:sy n="80"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ka Jodicke" userId="7afde141-6108-4acb-8a0c-9e2fbd1ca6ba" providerId="ADAL" clId="{F12C38F9-BB06-4828-BB5C-9E49EE12D763}"/>
    <pc:docChg chg="modSld">
      <pc:chgData name="Annika Jodicke" userId="7afde141-6108-4acb-8a0c-9e2fbd1ca6ba" providerId="ADAL" clId="{F12C38F9-BB06-4828-BB5C-9E49EE12D763}" dt="2024-06-12T13:29:47.282" v="1" actId="14100"/>
      <pc:docMkLst>
        <pc:docMk/>
      </pc:docMkLst>
      <pc:sldChg chg="modSp mod">
        <pc:chgData name="Annika Jodicke" userId="7afde141-6108-4acb-8a0c-9e2fbd1ca6ba" providerId="ADAL" clId="{F12C38F9-BB06-4828-BB5C-9E49EE12D763}" dt="2024-06-12T13:29:47.282" v="1" actId="14100"/>
        <pc:sldMkLst>
          <pc:docMk/>
          <pc:sldMk cId="2325758734" sldId="928"/>
        </pc:sldMkLst>
        <pc:picChg chg="mod">
          <ac:chgData name="Annika Jodicke" userId="7afde141-6108-4acb-8a0c-9e2fbd1ca6ba" providerId="ADAL" clId="{F12C38F9-BB06-4828-BB5C-9E49EE12D763}" dt="2024-06-12T13:29:47.282" v="1" actId="14100"/>
          <ac:picMkLst>
            <pc:docMk/>
            <pc:sldMk cId="2325758734" sldId="928"/>
            <ac:picMk id="3" creationId="{AC07B193-7E05-B90C-DA91-24AF0E13D266}"/>
          </ac:picMkLst>
        </pc:picChg>
      </pc:sldChg>
    </pc:docChg>
  </pc:docChgLst>
  <pc:docChgLst>
    <pc:chgData name="Annika Jodicke" userId="S::orms0908@ox.ac.uk::7afde141-6108-4acb-8a0c-9e2fbd1ca6ba" providerId="AD" clId="Web-{D7F42369-6C16-EDF6-71A5-374204036C5C}"/>
    <pc:docChg chg="modSld">
      <pc:chgData name="Annika Jodicke" userId="S::orms0908@ox.ac.uk::7afde141-6108-4acb-8a0c-9e2fbd1ca6ba" providerId="AD" clId="Web-{D7F42369-6C16-EDF6-71A5-374204036C5C}" dt="2024-06-12T13:29:26.107" v="9" actId="1076"/>
      <pc:docMkLst>
        <pc:docMk/>
      </pc:docMkLst>
      <pc:sldChg chg="addSp modSp">
        <pc:chgData name="Annika Jodicke" userId="S::orms0908@ox.ac.uk::7afde141-6108-4acb-8a0c-9e2fbd1ca6ba" providerId="AD" clId="Web-{D7F42369-6C16-EDF6-71A5-374204036C5C}" dt="2024-06-12T13:29:26.107" v="9" actId="1076"/>
        <pc:sldMkLst>
          <pc:docMk/>
          <pc:sldMk cId="2325758734" sldId="928"/>
        </pc:sldMkLst>
        <pc:spChg chg="mod">
          <ac:chgData name="Annika Jodicke" userId="S::orms0908@ox.ac.uk::7afde141-6108-4acb-8a0c-9e2fbd1ca6ba" providerId="AD" clId="Web-{D7F42369-6C16-EDF6-71A5-374204036C5C}" dt="2024-06-12T13:27:32.443" v="5" actId="20577"/>
          <ac:spMkLst>
            <pc:docMk/>
            <pc:sldMk cId="2325758734" sldId="928"/>
            <ac:spMk id="2" creationId="{1408BD64-0507-4D53-A947-2395731822EE}"/>
          </ac:spMkLst>
        </pc:spChg>
        <pc:spChg chg="mod">
          <ac:chgData name="Annika Jodicke" userId="S::orms0908@ox.ac.uk::7afde141-6108-4acb-8a0c-9e2fbd1ca6ba" providerId="AD" clId="Web-{D7F42369-6C16-EDF6-71A5-374204036C5C}" dt="2024-06-12T13:27:24.099" v="3" actId="20577"/>
          <ac:spMkLst>
            <pc:docMk/>
            <pc:sldMk cId="2325758734" sldId="928"/>
            <ac:spMk id="8" creationId="{7104D256-63AF-4227-9A57-1D267157222D}"/>
          </ac:spMkLst>
        </pc:spChg>
        <pc:picChg chg="add mod">
          <ac:chgData name="Annika Jodicke" userId="S::orms0908@ox.ac.uk::7afde141-6108-4acb-8a0c-9e2fbd1ca6ba" providerId="AD" clId="Web-{D7F42369-6C16-EDF6-71A5-374204036C5C}" dt="2024-06-12T13:29:26.107" v="9" actId="1076"/>
          <ac:picMkLst>
            <pc:docMk/>
            <pc:sldMk cId="2325758734" sldId="928"/>
            <ac:picMk id="3" creationId="{AC07B193-7E05-B90C-DA91-24AF0E13D26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13B83-EF2F-4E44-9553-6915159000F6}" type="datetimeFigureOut">
              <a:rPr lang="en-GB" smtClean="0"/>
              <a:t>12/06/2024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2E86C8-2229-476F-8542-BA2C87059635}" type="slidenum">
              <a:rPr lang="en-GB" smtClean="0"/>
              <a:t>‹#›</a:t>
            </a:fld>
            <a:endParaRPr lang="en-GB"/>
          </a:p>
        </p:txBody>
      </p:sp>
    </p:spTree>
    <p:extLst>
      <p:ext uri="{BB962C8B-B14F-4D97-AF65-F5344CB8AC3E}">
        <p14:creationId xmlns:p14="http://schemas.microsoft.com/office/powerpoint/2010/main" val="3555734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8</a:t>
            </a:fld>
            <a:endParaRPr lang="en-GB"/>
          </a:p>
        </p:txBody>
      </p:sp>
    </p:spTree>
    <p:extLst>
      <p:ext uri="{BB962C8B-B14F-4D97-AF65-F5344CB8AC3E}">
        <p14:creationId xmlns:p14="http://schemas.microsoft.com/office/powerpoint/2010/main" val="4156612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17</a:t>
            </a:fld>
            <a:endParaRPr lang="en-GB"/>
          </a:p>
        </p:txBody>
      </p:sp>
    </p:spTree>
    <p:extLst>
      <p:ext uri="{BB962C8B-B14F-4D97-AF65-F5344CB8AC3E}">
        <p14:creationId xmlns:p14="http://schemas.microsoft.com/office/powerpoint/2010/main" val="853181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18</a:t>
            </a:fld>
            <a:endParaRPr lang="en-GB"/>
          </a:p>
        </p:txBody>
      </p:sp>
    </p:spTree>
    <p:extLst>
      <p:ext uri="{BB962C8B-B14F-4D97-AF65-F5344CB8AC3E}">
        <p14:creationId xmlns:p14="http://schemas.microsoft.com/office/powerpoint/2010/main" val="13420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19</a:t>
            </a:fld>
            <a:endParaRPr lang="en-GB"/>
          </a:p>
        </p:txBody>
      </p:sp>
    </p:spTree>
    <p:extLst>
      <p:ext uri="{BB962C8B-B14F-4D97-AF65-F5344CB8AC3E}">
        <p14:creationId xmlns:p14="http://schemas.microsoft.com/office/powerpoint/2010/main" val="370173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20</a:t>
            </a:fld>
            <a:endParaRPr lang="en-GB"/>
          </a:p>
        </p:txBody>
      </p:sp>
    </p:spTree>
    <p:extLst>
      <p:ext uri="{BB962C8B-B14F-4D97-AF65-F5344CB8AC3E}">
        <p14:creationId xmlns:p14="http://schemas.microsoft.com/office/powerpoint/2010/main" val="100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Feasible – It is best to know the practical limits and problems of studying a question early on, before wasting much time and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Number of subjects: Can you </a:t>
            </a:r>
            <a:r>
              <a:rPr lang="en-US" baseline="0" dirty="0" err="1"/>
              <a:t>enrol</a:t>
            </a:r>
            <a:r>
              <a:rPr lang="en-US" baseline="0" dirty="0"/>
              <a:t> enough subjects (sample size, number consent to take part, refuse to participate, loss to follow up, enough patients seen in clinical setting want to recruit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Technical expertise: Does the team have the skills and experience to design study, recruit patients, manage data. </a:t>
            </a:r>
            <a:r>
              <a:rPr lang="en-US" dirty="0"/>
              <a:t>Do you have the technology to do it within your institution</a:t>
            </a:r>
            <a:r>
              <a:rPr lang="en-US" baseline="0" dirty="0"/>
              <a:t> e.g. analyzing samples in lab and cost of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Cost in time and money: How long do you have to complete the study? How much it will cost? Do you have enough money? </a:t>
            </a:r>
          </a:p>
          <a:p>
            <a:r>
              <a:rPr lang="en-US" baseline="0" dirty="0"/>
              <a:t>Scope: Scope of the study may be too big – too many secondary outcomes, collecting too much data – focus on important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Interesting – must be something that interests you.  Must interest funding bodies. To know if your research question is interesting, you should talk about it with mentors, outside experts, and representatives of potential funders such as NIH project officers before developing the analysis plan.</a:t>
            </a:r>
          </a:p>
          <a:p>
            <a:endParaRPr lang="en-US" baseline="0" dirty="0"/>
          </a:p>
          <a:p>
            <a:r>
              <a:rPr lang="en-US" baseline="0" dirty="0"/>
              <a:t>Novel – you have to become masters of the literature.  Chances are someone has already answered your question.  Even so, could it be done better.</a:t>
            </a:r>
          </a:p>
          <a:p>
            <a:endParaRPr lang="en-US" baseline="0" dirty="0"/>
          </a:p>
          <a:p>
            <a:r>
              <a:rPr lang="en-US" baseline="0" dirty="0"/>
              <a:t>Ethics – need to obtain ethical approval.  Is it too risky for patients?</a:t>
            </a:r>
          </a:p>
          <a:p>
            <a:endParaRPr lang="en-US" baseline="0" dirty="0"/>
          </a:p>
          <a:p>
            <a:r>
              <a:rPr lang="en-US" baseline="0" dirty="0"/>
              <a:t>Relevant – this is the so what bit?  How does this change clinical practice or influences health policy?  How does it advance the scientific knowledge?</a:t>
            </a:r>
            <a:endParaRPr lang="en-US" dirty="0"/>
          </a:p>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9</a:t>
            </a:fld>
            <a:endParaRPr lang="en-GB"/>
          </a:p>
        </p:txBody>
      </p:sp>
    </p:spTree>
    <p:extLst>
      <p:ext uri="{BB962C8B-B14F-4D97-AF65-F5344CB8AC3E}">
        <p14:creationId xmlns:p14="http://schemas.microsoft.com/office/powerpoint/2010/main" val="850541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10</a:t>
            </a:fld>
            <a:endParaRPr lang="en-GB"/>
          </a:p>
        </p:txBody>
      </p:sp>
    </p:spTree>
    <p:extLst>
      <p:ext uri="{BB962C8B-B14F-4D97-AF65-F5344CB8AC3E}">
        <p14:creationId xmlns:p14="http://schemas.microsoft.com/office/powerpoint/2010/main" val="66716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b="0" i="0" u="none" strike="noStrike" baseline="0" dirty="0">
                <a:solidFill>
                  <a:srgbClr val="000000"/>
                </a:solidFill>
                <a:latin typeface="Calibri" panose="020F0502020204030204" pitchFamily="34" charset="0"/>
              </a:rPr>
              <a:t>A good </a:t>
            </a:r>
            <a:r>
              <a:rPr lang="en-GB" sz="1200" b="1" i="0" u="none" strike="noStrike" baseline="0" dirty="0">
                <a:solidFill>
                  <a:srgbClr val="FF0000"/>
                </a:solidFill>
                <a:latin typeface="Calibri-Bold"/>
              </a:rPr>
              <a:t>PICO </a:t>
            </a:r>
            <a:r>
              <a:rPr lang="en-GB" sz="1200" b="0" i="0" u="none" strike="noStrike" baseline="0" dirty="0">
                <a:solidFill>
                  <a:srgbClr val="000000"/>
                </a:solidFill>
                <a:latin typeface="Calibri" panose="020F0502020204030204" pitchFamily="34" charset="0"/>
              </a:rPr>
              <a:t>research question should clearly define how you will study the association between </a:t>
            </a:r>
            <a:r>
              <a:rPr lang="en-GB" sz="1200" b="1" i="1" u="none" strike="noStrike" baseline="0" dirty="0">
                <a:solidFill>
                  <a:srgbClr val="FF0000"/>
                </a:solidFill>
                <a:latin typeface="Calibri-BoldItalic"/>
              </a:rPr>
              <a:t>predictors (intervention vs comparator) </a:t>
            </a:r>
            <a:r>
              <a:rPr lang="en-GB" sz="1200" b="0" i="0" u="none" strike="noStrike" baseline="0" dirty="0">
                <a:solidFill>
                  <a:srgbClr val="FF0000"/>
                </a:solidFill>
                <a:latin typeface="Calibri" panose="020F0502020204030204" pitchFamily="34" charset="0"/>
              </a:rPr>
              <a:t>&amp; </a:t>
            </a:r>
            <a:r>
              <a:rPr lang="en-GB" sz="1200" b="1" i="1" u="none" strike="noStrike" baseline="0" dirty="0">
                <a:solidFill>
                  <a:srgbClr val="FF0000"/>
                </a:solidFill>
                <a:latin typeface="Calibri-BoldItalic"/>
              </a:rPr>
              <a:t>outcome </a:t>
            </a:r>
            <a:r>
              <a:rPr lang="en-GB" sz="1200" b="0" i="0" u="none" strike="noStrike" baseline="0" dirty="0">
                <a:solidFill>
                  <a:srgbClr val="000000"/>
                </a:solidFill>
                <a:latin typeface="Calibri" panose="020F0502020204030204" pitchFamily="34" charset="0"/>
              </a:rPr>
              <a:t>in a prespecified </a:t>
            </a:r>
            <a:r>
              <a:rPr lang="en-GB" sz="1200" b="1" i="1" u="none" strike="noStrike" baseline="0" dirty="0">
                <a:solidFill>
                  <a:srgbClr val="FF0000"/>
                </a:solidFill>
                <a:latin typeface="Calibri-BoldItalic"/>
              </a:rPr>
              <a:t>study population</a:t>
            </a:r>
            <a:endParaRPr lang="en-US" sz="1200" dirty="0"/>
          </a:p>
          <a:p>
            <a:endParaRPr lang="en-US" dirty="0"/>
          </a:p>
          <a:p>
            <a:r>
              <a:rPr lang="en-US" dirty="0"/>
              <a:t>To identify the components of a clinical research question, using the PICO framework. The PICO stands for…</a:t>
            </a:r>
          </a:p>
          <a:p>
            <a:endParaRPr lang="en-US" dirty="0"/>
          </a:p>
          <a:p>
            <a:r>
              <a:rPr lang="en-US" dirty="0"/>
              <a:t>P is for …</a:t>
            </a:r>
          </a:p>
          <a:p>
            <a:r>
              <a:rPr lang="en-US" dirty="0"/>
              <a:t>Patient or Population: who is receiving the treatment and what are their characteristics?</a:t>
            </a:r>
          </a:p>
          <a:p>
            <a:r>
              <a:rPr lang="en-GB" dirty="0"/>
              <a:t>How are you going to describe your population?</a:t>
            </a:r>
          </a:p>
          <a:p>
            <a:r>
              <a:rPr lang="en-GB" dirty="0"/>
              <a:t>What are the most important characteristics of the people you are studying</a:t>
            </a:r>
          </a:p>
          <a:p>
            <a:r>
              <a:rPr lang="en-US" dirty="0"/>
              <a:t>I is for..</a:t>
            </a:r>
          </a:p>
          <a:p>
            <a:r>
              <a:rPr lang="en-US" dirty="0"/>
              <a:t>Intervention or interest: what are you plan to do?</a:t>
            </a:r>
          </a:p>
          <a:p>
            <a:r>
              <a:rPr lang="en-US" dirty="0"/>
              <a:t>C is for..</a:t>
            </a:r>
          </a:p>
          <a:p>
            <a:r>
              <a:rPr lang="en-US" dirty="0"/>
              <a:t>Comparator: what are the alternative method/treatment you are going to use?</a:t>
            </a:r>
          </a:p>
          <a:p>
            <a:r>
              <a:rPr lang="en-US" dirty="0"/>
              <a:t>O is for..</a:t>
            </a:r>
          </a:p>
          <a:p>
            <a:r>
              <a:rPr lang="en-US" dirty="0"/>
              <a:t>Outcome: what do you expect to see or what do you expect to happen?</a:t>
            </a:r>
            <a:endParaRPr lang="en-GB" dirty="0"/>
          </a:p>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11</a:t>
            </a:fld>
            <a:endParaRPr lang="en-GB"/>
          </a:p>
        </p:txBody>
      </p:sp>
    </p:spTree>
    <p:extLst>
      <p:ext uri="{BB962C8B-B14F-4D97-AF65-F5344CB8AC3E}">
        <p14:creationId xmlns:p14="http://schemas.microsoft.com/office/powerpoint/2010/main" val="315784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 am going to go in more details in what each letter means</a:t>
            </a:r>
          </a:p>
          <a:p>
            <a:endParaRPr lang="en-GB" dirty="0"/>
          </a:p>
          <a:p>
            <a:r>
              <a:rPr lang="en-GB" dirty="0"/>
              <a:t>Patient</a:t>
            </a:r>
          </a:p>
          <a:p>
            <a:endParaRPr lang="en-GB" dirty="0"/>
          </a:p>
          <a:p>
            <a:r>
              <a:rPr lang="en-GB" dirty="0"/>
              <a:t>How are you going to describe your population?</a:t>
            </a:r>
          </a:p>
          <a:p>
            <a:r>
              <a:rPr lang="en-GB" dirty="0"/>
              <a:t>What are the most important characteristics of the people you are studying</a:t>
            </a:r>
          </a:p>
          <a:p>
            <a:r>
              <a:rPr lang="en-GB" dirty="0"/>
              <a:t>This will include the primary problem disease or co-existing conditions. </a:t>
            </a:r>
          </a:p>
          <a:p>
            <a:endParaRPr lang="en-GB" dirty="0"/>
          </a:p>
          <a:p>
            <a:r>
              <a:rPr lang="en-GB" dirty="0"/>
              <a:t>You should think about some of the main characteristics of your target population, such as age, sex/gender, ethnicity and location are additional descriptors that may be relevant to your research question</a:t>
            </a:r>
          </a:p>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12</a:t>
            </a:fld>
            <a:endParaRPr lang="en-GB"/>
          </a:p>
        </p:txBody>
      </p:sp>
    </p:spTree>
    <p:extLst>
      <p:ext uri="{BB962C8B-B14F-4D97-AF65-F5344CB8AC3E}">
        <p14:creationId xmlns:p14="http://schemas.microsoft.com/office/powerpoint/2010/main" val="3918886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may intervention, prognostic factor, diagnostic test or exposure are you considering? What do you want for the patient/individual: prescribe drugs, performance tests, ordered surgery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comparison and PICO can be thought of as the group you are comparing your intervention/exposure/test. Alternatively you are trying to decide between two drugs, or a drug and no medication or placebo or two diagnostic test </a:t>
            </a:r>
          </a:p>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13</a:t>
            </a:fld>
            <a:endParaRPr lang="en-GB"/>
          </a:p>
        </p:txBody>
      </p:sp>
    </p:spTree>
    <p:extLst>
      <p:ext uri="{BB962C8B-B14F-4D97-AF65-F5344CB8AC3E}">
        <p14:creationId xmlns:p14="http://schemas.microsoft.com/office/powerpoint/2010/main" val="3400970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14</a:t>
            </a:fld>
            <a:endParaRPr lang="en-GB"/>
          </a:p>
        </p:txBody>
      </p:sp>
    </p:spTree>
    <p:extLst>
      <p:ext uri="{BB962C8B-B14F-4D97-AF65-F5344CB8AC3E}">
        <p14:creationId xmlns:p14="http://schemas.microsoft.com/office/powerpoint/2010/main" val="289830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15</a:t>
            </a:fld>
            <a:endParaRPr lang="en-GB"/>
          </a:p>
        </p:txBody>
      </p:sp>
    </p:spTree>
    <p:extLst>
      <p:ext uri="{BB962C8B-B14F-4D97-AF65-F5344CB8AC3E}">
        <p14:creationId xmlns:p14="http://schemas.microsoft.com/office/powerpoint/2010/main" val="294538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32E86C8-2229-476F-8542-BA2C87059635}" type="slidenum">
              <a:rPr lang="en-GB" smtClean="0"/>
              <a:t>16</a:t>
            </a:fld>
            <a:endParaRPr lang="en-GB"/>
          </a:p>
        </p:txBody>
      </p:sp>
    </p:spTree>
    <p:extLst>
      <p:ext uri="{BB962C8B-B14F-4D97-AF65-F5344CB8AC3E}">
        <p14:creationId xmlns:p14="http://schemas.microsoft.com/office/powerpoint/2010/main" val="3037917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6F37B-575F-4571-942A-18FC73DDF0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E17703D-01CF-49F4-B2E5-10106A1D3B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AE8A7FA-5FE0-4741-97F6-4063E45AFEA1}"/>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99664610-F3CF-426E-933E-FC2C4DE2C5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21AF31-D2B7-420D-9697-75F0491B1ED2}"/>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392073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BF67-08A3-4A0C-98DF-7C974BB3567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B3CD55-9B95-49AB-B50C-0DA7EB03E6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A5D8855-2180-4C44-A600-CFBED5A6EF67}"/>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8A2F36EB-7FFB-4DCD-9F02-C4CE3CE52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0F7C60-AD56-4E96-B0B2-BA42BCDF0155}"/>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149037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CFBA06-819F-4518-A2E6-33E5D5D0A0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F4E117D-AD28-49FE-A914-DE7F92495A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EE8B3C-EC0C-47A3-8DBC-7A00059D1B71}"/>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370B66B6-5443-4FDC-9F60-81315CABB7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D81EB6F-D754-45CA-8EF7-55A344F1E113}"/>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130420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7BAB-B57C-441D-9CAE-71DA8CC3B7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D2E486-030A-4817-AB1B-DB32ECF1EC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996990C-CD34-4906-915A-731FE49A750C}"/>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EC3AA3BF-F729-481C-BDC1-21826FE2A2B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510EE4A-72EA-4640-8FFC-7E98647DB629}"/>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332958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F66E-D954-40F8-BE7C-BDF86E22F9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D486DD7-1655-4D67-91F5-6F63E25F72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55950D-1A0E-4F77-9AF0-59A951209F54}"/>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AE679825-BEE9-4897-8240-A13C750990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CA3D59-BF76-437D-A470-CC0D5E879B0D}"/>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479128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7C1A7-A326-42C2-8C9C-D5EED3998D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6233394-7C77-429A-8C5F-C5825D1655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F443B40-DF80-4788-98FC-BB7DD90F84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BEB031C-D466-401F-B034-D68CC131B60B}"/>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6" name="Footer Placeholder 5">
            <a:extLst>
              <a:ext uri="{FF2B5EF4-FFF2-40B4-BE49-F238E27FC236}">
                <a16:creationId xmlns:a16="http://schemas.microsoft.com/office/drawing/2014/main" id="{CC14860D-36E3-4660-A9AF-DBF89497CF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3EC9C42-9C73-4F53-B3F4-271EA3E929BE}"/>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1301126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571B-FB0A-4E68-B2E3-5DD4035A645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6653BA-69DB-4038-8CC0-817FC87408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90250C-6E2C-4DAF-B8DE-CF3A1B5D21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78B3403-C7B9-413B-A680-1087DBAA3A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1C5B2E-F364-4024-8730-A0F6B9A957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CF9A2A4-9571-4FE9-8847-A4A036867179}"/>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8" name="Footer Placeholder 7">
            <a:extLst>
              <a:ext uri="{FF2B5EF4-FFF2-40B4-BE49-F238E27FC236}">
                <a16:creationId xmlns:a16="http://schemas.microsoft.com/office/drawing/2014/main" id="{3EA8A260-10E0-411C-B230-9D5B35BB05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91382E-E26B-4581-A37E-F546E89B5CFF}"/>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2385512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2527-85AB-4163-8B63-86486F0CF46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45EB747-1525-41A8-B8CA-3ED9D37741B2}"/>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4" name="Footer Placeholder 3">
            <a:extLst>
              <a:ext uri="{FF2B5EF4-FFF2-40B4-BE49-F238E27FC236}">
                <a16:creationId xmlns:a16="http://schemas.microsoft.com/office/drawing/2014/main" id="{4595B177-FF99-40EB-81B0-C5777BF1D9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D5DC663-A61B-48AB-A1CE-13CE5AB0C374}"/>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3498802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5136DB-1537-4A24-B38D-A9C79DABA609}"/>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3" name="Footer Placeholder 2">
            <a:extLst>
              <a:ext uri="{FF2B5EF4-FFF2-40B4-BE49-F238E27FC236}">
                <a16:creationId xmlns:a16="http://schemas.microsoft.com/office/drawing/2014/main" id="{2535F4AE-BC45-4E73-8843-9CC0D8CADEC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0031560-3D45-4B58-A521-73CA0F1797D9}"/>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1560847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8F238-B6D2-42EA-9CBE-277C990A4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A35D90D-8439-4D5E-BFDB-1EC45A26C8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9CECE46-7AC4-4061-B5F6-F339ED5B5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8ED6A3-C87A-4F1B-A15C-F5F9334B5A67}"/>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6" name="Footer Placeholder 5">
            <a:extLst>
              <a:ext uri="{FF2B5EF4-FFF2-40B4-BE49-F238E27FC236}">
                <a16:creationId xmlns:a16="http://schemas.microsoft.com/office/drawing/2014/main" id="{B60B1EFB-470F-4DCB-8026-04C3A0D3617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6BD87A2-5B19-4D0C-BF79-ED58A1A54B27}"/>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299181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3CA3-785D-4DBF-BB0E-437E5AD1CD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E555ECD-6E32-4A5C-802A-9535AC91A6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636856-41DA-419A-ABE5-FADEED4417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72852-8AE1-498E-B285-AAD0A1912568}"/>
              </a:ext>
            </a:extLst>
          </p:cNvPr>
          <p:cNvSpPr>
            <a:spLocks noGrp="1"/>
          </p:cNvSpPr>
          <p:nvPr>
            <p:ph type="dt" sz="half" idx="10"/>
          </p:nvPr>
        </p:nvSpPr>
        <p:spPr/>
        <p:txBody>
          <a:bodyPr/>
          <a:lstStyle/>
          <a:p>
            <a:fld id="{A5185442-38F0-45AE-9E65-48DE7A2E519C}" type="datetimeFigureOut">
              <a:rPr lang="en-GB" smtClean="0"/>
              <a:t>12/06/2024</a:t>
            </a:fld>
            <a:endParaRPr lang="en-GB"/>
          </a:p>
        </p:txBody>
      </p:sp>
      <p:sp>
        <p:nvSpPr>
          <p:cNvPr id="6" name="Footer Placeholder 5">
            <a:extLst>
              <a:ext uri="{FF2B5EF4-FFF2-40B4-BE49-F238E27FC236}">
                <a16:creationId xmlns:a16="http://schemas.microsoft.com/office/drawing/2014/main" id="{9835B233-3F86-4B16-BA58-E3B9B2E42D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B74A458-CEAD-4242-B579-E96C7AF5A6A3}"/>
              </a:ext>
            </a:extLst>
          </p:cNvPr>
          <p:cNvSpPr>
            <a:spLocks noGrp="1"/>
          </p:cNvSpPr>
          <p:nvPr>
            <p:ph type="sldNum" sz="quarter" idx="12"/>
          </p:nvPr>
        </p:nvSpPr>
        <p:spPr/>
        <p:txBody>
          <a:bodyPr/>
          <a:lstStyle/>
          <a:p>
            <a:fld id="{90D210D3-905D-4030-A2D7-E16ADAFF4081}" type="slidenum">
              <a:rPr lang="en-GB" smtClean="0"/>
              <a:t>‹#›</a:t>
            </a:fld>
            <a:endParaRPr lang="en-GB"/>
          </a:p>
        </p:txBody>
      </p:sp>
    </p:spTree>
    <p:extLst>
      <p:ext uri="{BB962C8B-B14F-4D97-AF65-F5344CB8AC3E}">
        <p14:creationId xmlns:p14="http://schemas.microsoft.com/office/powerpoint/2010/main" val="1977058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BAADF8-BCEC-41A7-85FE-E17B74A05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60F635F-23FA-413E-BA96-6D6CEF7C96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5FD78A-6950-479F-AA7C-0CCC905F5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85442-38F0-45AE-9E65-48DE7A2E519C}" type="datetimeFigureOut">
              <a:rPr lang="en-GB" smtClean="0"/>
              <a:t>12/06/2024</a:t>
            </a:fld>
            <a:endParaRPr lang="en-GB"/>
          </a:p>
        </p:txBody>
      </p:sp>
      <p:sp>
        <p:nvSpPr>
          <p:cNvPr id="5" name="Footer Placeholder 4">
            <a:extLst>
              <a:ext uri="{FF2B5EF4-FFF2-40B4-BE49-F238E27FC236}">
                <a16:creationId xmlns:a16="http://schemas.microsoft.com/office/drawing/2014/main" id="{DD8F9A35-8FF0-42A2-A8FC-5DEB33831F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EBCC59-0E4E-48CB-97F1-842534B93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D210D3-905D-4030-A2D7-E16ADAFF4081}" type="slidenum">
              <a:rPr lang="en-GB" smtClean="0"/>
              <a:t>‹#›</a:t>
            </a:fld>
            <a:endParaRPr lang="en-GB"/>
          </a:p>
        </p:txBody>
      </p:sp>
    </p:spTree>
    <p:extLst>
      <p:ext uri="{BB962C8B-B14F-4D97-AF65-F5344CB8AC3E}">
        <p14:creationId xmlns:p14="http://schemas.microsoft.com/office/powerpoint/2010/main" val="3297285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dpa-pde-oxford.shinyapps.io/databaseCharacteris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C3F26AB-2B15-43A3-A68C-3CAA11B62A02}"/>
              </a:ext>
            </a:extLst>
          </p:cNvPr>
          <p:cNvSpPr>
            <a:spLocks noGrp="1"/>
          </p:cNvSpPr>
          <p:nvPr>
            <p:ph type="subTitle" idx="1"/>
          </p:nvPr>
        </p:nvSpPr>
        <p:spPr>
          <a:xfrm>
            <a:off x="1857955" y="4683416"/>
            <a:ext cx="9144000" cy="1655762"/>
          </a:xfrm>
        </p:spPr>
        <p:txBody>
          <a:bodyPr/>
          <a:lstStyle/>
          <a:p>
            <a:endParaRPr lang="en-GB" dirty="0"/>
          </a:p>
          <a:p>
            <a:r>
              <a:rPr lang="en-GB" dirty="0"/>
              <a:t>Epidemiology Track Day 1</a:t>
            </a:r>
          </a:p>
          <a:p>
            <a:r>
              <a:rPr lang="en-GB" dirty="0"/>
              <a:t>Monday, 17</a:t>
            </a:r>
            <a:r>
              <a:rPr lang="en-GB" baseline="30000" dirty="0"/>
              <a:t>th</a:t>
            </a:r>
            <a:r>
              <a:rPr lang="en-GB" dirty="0"/>
              <a:t> June 13.30-16.30h</a:t>
            </a:r>
          </a:p>
        </p:txBody>
      </p:sp>
      <p:pic>
        <p:nvPicPr>
          <p:cNvPr id="8" name="Picture 7">
            <a:extLst>
              <a:ext uri="{FF2B5EF4-FFF2-40B4-BE49-F238E27FC236}">
                <a16:creationId xmlns:a16="http://schemas.microsoft.com/office/drawing/2014/main" id="{50EB4E3E-7D63-43B9-960C-16289676C53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352447" y="502326"/>
            <a:ext cx="3025931" cy="3495855"/>
          </a:xfrm>
          <a:prstGeom prst="rect">
            <a:avLst/>
          </a:prstGeom>
        </p:spPr>
      </p:pic>
      <p:sp>
        <p:nvSpPr>
          <p:cNvPr id="6" name="Title 3">
            <a:extLst>
              <a:ext uri="{FF2B5EF4-FFF2-40B4-BE49-F238E27FC236}">
                <a16:creationId xmlns:a16="http://schemas.microsoft.com/office/drawing/2014/main" id="{9909415F-DD6C-429B-BA5E-4B72AD1A188F}"/>
              </a:ext>
            </a:extLst>
          </p:cNvPr>
          <p:cNvSpPr txBox="1">
            <a:spLocks/>
          </p:cNvSpPr>
          <p:nvPr/>
        </p:nvSpPr>
        <p:spPr>
          <a:xfrm>
            <a:off x="1524000" y="3189832"/>
            <a:ext cx="9144000" cy="105222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dirty="0"/>
              <a:t>using the EHDEN Portal and OMOPsketch </a:t>
            </a:r>
          </a:p>
        </p:txBody>
      </p:sp>
      <p:sp>
        <p:nvSpPr>
          <p:cNvPr id="4" name="Title 3">
            <a:extLst>
              <a:ext uri="{FF2B5EF4-FFF2-40B4-BE49-F238E27FC236}">
                <a16:creationId xmlns:a16="http://schemas.microsoft.com/office/drawing/2014/main" id="{4F58D3B1-BC84-4A80-8FC6-84A18B031BAC}"/>
              </a:ext>
            </a:extLst>
          </p:cNvPr>
          <p:cNvSpPr>
            <a:spLocks noGrp="1"/>
          </p:cNvSpPr>
          <p:nvPr>
            <p:ph type="ctrTitle"/>
          </p:nvPr>
        </p:nvSpPr>
        <p:spPr>
          <a:xfrm>
            <a:off x="1441837" y="2443040"/>
            <a:ext cx="9560118" cy="1052221"/>
          </a:xfrm>
        </p:spPr>
        <p:txBody>
          <a:bodyPr>
            <a:normAutofit/>
          </a:bodyPr>
          <a:lstStyle/>
          <a:p>
            <a:r>
              <a:rPr lang="en-GB" sz="5400" b="1" dirty="0"/>
              <a:t>Data landscaping and Feasibility</a:t>
            </a:r>
          </a:p>
        </p:txBody>
      </p:sp>
    </p:spTree>
    <p:extLst>
      <p:ext uri="{BB962C8B-B14F-4D97-AF65-F5344CB8AC3E}">
        <p14:creationId xmlns:p14="http://schemas.microsoft.com/office/powerpoint/2010/main" val="3043044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Research question</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383D7A37-9BE0-4AD9-88BC-DEF88CE918AD}"/>
              </a:ext>
            </a:extLst>
          </p:cNvPr>
          <p:cNvPicPr>
            <a:picLocks noChangeAspect="1" noChangeArrowheads="1"/>
          </p:cNvPicPr>
          <p:nvPr/>
        </p:nvPicPr>
        <p:blipFill>
          <a:blip r:embed="rId4" cstate="print"/>
          <a:srcRect/>
          <a:stretch>
            <a:fillRect/>
          </a:stretch>
        </p:blipFill>
        <p:spPr bwMode="auto">
          <a:xfrm>
            <a:off x="5815014" y="1927225"/>
            <a:ext cx="4408487" cy="3513138"/>
          </a:xfrm>
          <a:prstGeom prst="rect">
            <a:avLst/>
          </a:prstGeom>
          <a:noFill/>
          <a:ln w="9525">
            <a:noFill/>
            <a:miter lim="800000"/>
            <a:headEnd/>
            <a:tailEnd/>
          </a:ln>
        </p:spPr>
      </p:pic>
      <p:sp>
        <p:nvSpPr>
          <p:cNvPr id="10" name="TextBox 5">
            <a:extLst>
              <a:ext uri="{FF2B5EF4-FFF2-40B4-BE49-F238E27FC236}">
                <a16:creationId xmlns:a16="http://schemas.microsoft.com/office/drawing/2014/main" id="{95066918-4AC3-4D3B-B1C7-E95EA0868709}"/>
              </a:ext>
            </a:extLst>
          </p:cNvPr>
          <p:cNvSpPr txBox="1">
            <a:spLocks noChangeArrowheads="1"/>
          </p:cNvSpPr>
          <p:nvPr/>
        </p:nvSpPr>
        <p:spPr bwMode="auto">
          <a:xfrm>
            <a:off x="2062164" y="5692775"/>
            <a:ext cx="8161337" cy="400110"/>
          </a:xfrm>
          <a:prstGeom prst="rect">
            <a:avLst/>
          </a:prstGeom>
          <a:noFill/>
          <a:ln w="9525">
            <a:noFill/>
            <a:miter lim="800000"/>
            <a:headEnd/>
            <a:tailEnd/>
          </a:ln>
        </p:spPr>
        <p:txBody>
          <a:bodyPr wrap="square">
            <a:spAutoFit/>
          </a:bodyPr>
          <a:lstStyle/>
          <a:p>
            <a:pPr algn="ctr">
              <a:defRPr/>
            </a:pPr>
            <a:r>
              <a:rPr lang="en-US" sz="2000" i="1" dirty="0">
                <a:latin typeface="+mj-lt"/>
                <a:cs typeface="Arial" panose="020B0604020202020204" pitchFamily="34" charset="0"/>
              </a:rPr>
              <a:t>The research question should clearly describe the key attributes of the study…</a:t>
            </a:r>
            <a:endParaRPr lang="en-GB" sz="2000" i="1" dirty="0">
              <a:latin typeface="+mj-lt"/>
              <a:cs typeface="Arial" panose="020B0604020202020204" pitchFamily="34" charset="0"/>
            </a:endParaRPr>
          </a:p>
        </p:txBody>
      </p:sp>
      <p:pic>
        <p:nvPicPr>
          <p:cNvPr id="11" name="Picture 6">
            <a:extLst>
              <a:ext uri="{FF2B5EF4-FFF2-40B4-BE49-F238E27FC236}">
                <a16:creationId xmlns:a16="http://schemas.microsoft.com/office/drawing/2014/main" id="{4FFD07EB-6C54-402C-86B4-0AD7E812E486}"/>
              </a:ext>
            </a:extLst>
          </p:cNvPr>
          <p:cNvPicPr>
            <a:picLocks noChangeAspect="1" noChangeArrowheads="1"/>
          </p:cNvPicPr>
          <p:nvPr/>
        </p:nvPicPr>
        <p:blipFill>
          <a:blip r:embed="rId5" cstate="print"/>
          <a:srcRect/>
          <a:stretch>
            <a:fillRect/>
          </a:stretch>
        </p:blipFill>
        <p:spPr bwMode="auto">
          <a:xfrm>
            <a:off x="1524000" y="1908176"/>
            <a:ext cx="3240088" cy="3514725"/>
          </a:xfrm>
          <a:prstGeom prst="rect">
            <a:avLst/>
          </a:prstGeom>
          <a:noFill/>
          <a:ln w="9525">
            <a:noFill/>
            <a:miter lim="800000"/>
            <a:headEnd/>
            <a:tailEnd/>
          </a:ln>
        </p:spPr>
      </p:pic>
      <p:sp>
        <p:nvSpPr>
          <p:cNvPr id="12" name="Right Arrow 7">
            <a:extLst>
              <a:ext uri="{FF2B5EF4-FFF2-40B4-BE49-F238E27FC236}">
                <a16:creationId xmlns:a16="http://schemas.microsoft.com/office/drawing/2014/main" id="{3D2163A6-ED1F-47FB-9C7D-7D36D37A183C}"/>
              </a:ext>
            </a:extLst>
          </p:cNvPr>
          <p:cNvSpPr/>
          <p:nvPr/>
        </p:nvSpPr>
        <p:spPr>
          <a:xfrm>
            <a:off x="5027727" y="3251073"/>
            <a:ext cx="383259" cy="865442"/>
          </a:xfrm>
          <a:prstGeom prst="right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Title 1">
            <a:extLst>
              <a:ext uri="{FF2B5EF4-FFF2-40B4-BE49-F238E27FC236}">
                <a16:creationId xmlns:a16="http://schemas.microsoft.com/office/drawing/2014/main" id="{94CA25A8-55F0-40AE-A7FE-549C955D03CA}"/>
              </a:ext>
            </a:extLst>
          </p:cNvPr>
          <p:cNvSpPr txBox="1">
            <a:spLocks/>
          </p:cNvSpPr>
          <p:nvPr/>
        </p:nvSpPr>
        <p:spPr>
          <a:xfrm>
            <a:off x="567855" y="1152487"/>
            <a:ext cx="4956252" cy="61192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Picking the best Research question</a:t>
            </a:r>
            <a:endParaRPr lang="en-GB" sz="3000" b="1" dirty="0"/>
          </a:p>
        </p:txBody>
      </p:sp>
    </p:spTree>
    <p:extLst>
      <p:ext uri="{BB962C8B-B14F-4D97-AF65-F5344CB8AC3E}">
        <p14:creationId xmlns:p14="http://schemas.microsoft.com/office/powerpoint/2010/main" val="126977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Research question: PICO</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7639399"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buFontTx/>
              <a:buNone/>
            </a:pPr>
            <a:endParaRPr lang="en-US" sz="2800" b="1" dirty="0">
              <a:solidFill>
                <a:srgbClr val="1B8DAC"/>
              </a:solidFill>
              <a:latin typeface="+mj-lt"/>
              <a:cs typeface="Arial" panose="020B0604020202020204" pitchFamily="34" charset="0"/>
            </a:endParaRPr>
          </a:p>
          <a:p>
            <a:pPr>
              <a:lnSpc>
                <a:spcPct val="120000"/>
              </a:lnSpc>
              <a:buFontTx/>
              <a:buNone/>
            </a:pPr>
            <a:r>
              <a:rPr lang="en-US" sz="2800" b="1" dirty="0">
                <a:solidFill>
                  <a:srgbClr val="1B8DAC"/>
                </a:solidFill>
                <a:latin typeface="+mj-lt"/>
                <a:cs typeface="Arial" panose="020B0604020202020204" pitchFamily="34" charset="0"/>
              </a:rPr>
              <a:t>P</a:t>
            </a:r>
            <a:r>
              <a:rPr lang="en-US" sz="2800" dirty="0">
                <a:latin typeface="+mj-lt"/>
                <a:cs typeface="Arial" panose="020B0604020202020204" pitchFamily="34" charset="0"/>
              </a:rPr>
              <a:t>atient or population of interest </a:t>
            </a:r>
          </a:p>
          <a:p>
            <a:pPr>
              <a:lnSpc>
                <a:spcPct val="120000"/>
              </a:lnSpc>
              <a:buFontTx/>
              <a:buNone/>
            </a:pPr>
            <a:r>
              <a:rPr lang="en-US" sz="2800" b="1" dirty="0">
                <a:solidFill>
                  <a:srgbClr val="1B8DAC"/>
                </a:solidFill>
                <a:latin typeface="+mj-lt"/>
                <a:cs typeface="Arial" panose="020B0604020202020204" pitchFamily="34" charset="0"/>
              </a:rPr>
              <a:t>I</a:t>
            </a:r>
            <a:r>
              <a:rPr lang="en-US" sz="2800" dirty="0">
                <a:latin typeface="+mj-lt"/>
                <a:cs typeface="Arial" panose="020B0604020202020204" pitchFamily="34" charset="0"/>
              </a:rPr>
              <a:t>ntervention or exposure</a:t>
            </a:r>
          </a:p>
          <a:p>
            <a:pPr>
              <a:lnSpc>
                <a:spcPct val="120000"/>
              </a:lnSpc>
              <a:buFontTx/>
              <a:buNone/>
            </a:pPr>
            <a:r>
              <a:rPr lang="en-US" sz="2800" b="1" dirty="0">
                <a:solidFill>
                  <a:srgbClr val="1B8DAC"/>
                </a:solidFill>
                <a:latin typeface="+mj-lt"/>
                <a:cs typeface="Arial" panose="020B0604020202020204" pitchFamily="34" charset="0"/>
              </a:rPr>
              <a:t>C</a:t>
            </a:r>
            <a:r>
              <a:rPr lang="en-US" sz="2800" dirty="0">
                <a:latin typeface="+mj-lt"/>
                <a:cs typeface="Arial" panose="020B0604020202020204" pitchFamily="34" charset="0"/>
              </a:rPr>
              <a:t>omparison group</a:t>
            </a:r>
          </a:p>
          <a:p>
            <a:pPr>
              <a:lnSpc>
                <a:spcPct val="120000"/>
              </a:lnSpc>
              <a:buFontTx/>
              <a:buNone/>
            </a:pPr>
            <a:r>
              <a:rPr lang="en-US" sz="2800" b="1" dirty="0">
                <a:solidFill>
                  <a:srgbClr val="1B8DAC"/>
                </a:solidFill>
                <a:latin typeface="+mj-lt"/>
                <a:cs typeface="Arial" panose="020B0604020202020204" pitchFamily="34" charset="0"/>
              </a:rPr>
              <a:t>O</a:t>
            </a:r>
            <a:r>
              <a:rPr lang="en-US" sz="2800" dirty="0">
                <a:latin typeface="+mj-lt"/>
                <a:cs typeface="Arial" panose="020B0604020202020204" pitchFamily="34" charset="0"/>
              </a:rPr>
              <a:t>utcome</a:t>
            </a:r>
          </a:p>
          <a:p>
            <a:pPr>
              <a:buFontTx/>
              <a:buNone/>
            </a:pPr>
            <a:endParaRPr lang="en-US" sz="2800" i="1" dirty="0">
              <a:latin typeface="+mj-lt"/>
              <a:cs typeface="Arial" panose="020B0604020202020204" pitchFamily="34" charset="0"/>
            </a:endParaRPr>
          </a:p>
        </p:txBody>
      </p:sp>
    </p:spTree>
    <p:extLst>
      <p:ext uri="{BB962C8B-B14F-4D97-AF65-F5344CB8AC3E}">
        <p14:creationId xmlns:p14="http://schemas.microsoft.com/office/powerpoint/2010/main" val="10827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Which Population</a:t>
            </a:r>
            <a:r>
              <a:rPr lang="en-GB" b="1" dirty="0"/>
              <a:t>?</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6" name="Picture 5" descr="A group of people smiling&#10;&#10;Description automatically generated with low confidence">
            <a:extLst>
              <a:ext uri="{FF2B5EF4-FFF2-40B4-BE49-F238E27FC236}">
                <a16:creationId xmlns:a16="http://schemas.microsoft.com/office/drawing/2014/main" id="{8D996D24-8817-43A7-8DE8-2CD650BC6A96}"/>
              </a:ext>
            </a:extLst>
          </p:cNvPr>
          <p:cNvPicPr>
            <a:picLocks noChangeAspect="1"/>
          </p:cNvPicPr>
          <p:nvPr/>
        </p:nvPicPr>
        <p:blipFill>
          <a:blip r:embed="rId4"/>
          <a:stretch>
            <a:fillRect/>
          </a:stretch>
        </p:blipFill>
        <p:spPr>
          <a:xfrm>
            <a:off x="4594620" y="3767662"/>
            <a:ext cx="2982514" cy="2022518"/>
          </a:xfrm>
          <a:prstGeom prst="rect">
            <a:avLst/>
          </a:prstGeom>
        </p:spPr>
      </p:pic>
      <p:pic>
        <p:nvPicPr>
          <p:cNvPr id="9" name="Picture 8" descr="A picture containing indoor, floor, wall, room&#10;&#10;Description automatically generated">
            <a:extLst>
              <a:ext uri="{FF2B5EF4-FFF2-40B4-BE49-F238E27FC236}">
                <a16:creationId xmlns:a16="http://schemas.microsoft.com/office/drawing/2014/main" id="{24F1013E-73B7-4C08-B978-7B3CA012EF98}"/>
              </a:ext>
            </a:extLst>
          </p:cNvPr>
          <p:cNvPicPr>
            <a:picLocks noChangeAspect="1"/>
          </p:cNvPicPr>
          <p:nvPr/>
        </p:nvPicPr>
        <p:blipFill>
          <a:blip r:embed="rId5"/>
          <a:stretch>
            <a:fillRect/>
          </a:stretch>
        </p:blipFill>
        <p:spPr>
          <a:xfrm>
            <a:off x="7620825" y="2393546"/>
            <a:ext cx="2982515" cy="2070911"/>
          </a:xfrm>
          <a:prstGeom prst="rect">
            <a:avLst/>
          </a:prstGeom>
        </p:spPr>
      </p:pic>
      <p:pic>
        <p:nvPicPr>
          <p:cNvPr id="10" name="Picture 9" descr="A picture containing outdoor, ground, person&#10;&#10;Description automatically generated">
            <a:extLst>
              <a:ext uri="{FF2B5EF4-FFF2-40B4-BE49-F238E27FC236}">
                <a16:creationId xmlns:a16="http://schemas.microsoft.com/office/drawing/2014/main" id="{9A8CA180-8E72-4480-B564-581D1747BC5C}"/>
              </a:ext>
            </a:extLst>
          </p:cNvPr>
          <p:cNvPicPr>
            <a:picLocks noChangeAspect="1"/>
          </p:cNvPicPr>
          <p:nvPr/>
        </p:nvPicPr>
        <p:blipFill>
          <a:blip r:embed="rId6"/>
          <a:stretch>
            <a:fillRect/>
          </a:stretch>
        </p:blipFill>
        <p:spPr>
          <a:xfrm>
            <a:off x="1570929" y="2441938"/>
            <a:ext cx="2982515" cy="2022518"/>
          </a:xfrm>
          <a:prstGeom prst="rect">
            <a:avLst/>
          </a:prstGeom>
        </p:spPr>
      </p:pic>
      <p:pic>
        <p:nvPicPr>
          <p:cNvPr id="11" name="Picture 10" descr="A picture containing clothing, person, underwear, underpants&#10;&#10;Description automatically generated">
            <a:extLst>
              <a:ext uri="{FF2B5EF4-FFF2-40B4-BE49-F238E27FC236}">
                <a16:creationId xmlns:a16="http://schemas.microsoft.com/office/drawing/2014/main" id="{08BDF2A2-DE2B-43CB-B7D5-3F099E98853A}"/>
              </a:ext>
            </a:extLst>
          </p:cNvPr>
          <p:cNvPicPr>
            <a:picLocks noChangeAspect="1"/>
          </p:cNvPicPr>
          <p:nvPr/>
        </p:nvPicPr>
        <p:blipFill>
          <a:blip r:embed="rId7"/>
          <a:stretch>
            <a:fillRect/>
          </a:stretch>
        </p:blipFill>
        <p:spPr>
          <a:xfrm>
            <a:off x="4607403" y="1653205"/>
            <a:ext cx="2963200" cy="2022518"/>
          </a:xfrm>
          <a:prstGeom prst="rect">
            <a:avLst/>
          </a:prstGeom>
        </p:spPr>
      </p:pic>
    </p:spTree>
    <p:extLst>
      <p:ext uri="{BB962C8B-B14F-4D97-AF65-F5344CB8AC3E}">
        <p14:creationId xmlns:p14="http://schemas.microsoft.com/office/powerpoint/2010/main" val="74758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Which Exposure</a:t>
            </a:r>
            <a:r>
              <a:rPr lang="en-GB" b="1" dirty="0"/>
              <a:t>? Which Comparator?</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indoor&#10;&#10;Description automatically generated">
            <a:extLst>
              <a:ext uri="{FF2B5EF4-FFF2-40B4-BE49-F238E27FC236}">
                <a16:creationId xmlns:a16="http://schemas.microsoft.com/office/drawing/2014/main" id="{1E563A1B-ABB5-47C7-847F-AD255BBB684E}"/>
              </a:ext>
            </a:extLst>
          </p:cNvPr>
          <p:cNvPicPr>
            <a:picLocks noChangeAspect="1"/>
          </p:cNvPicPr>
          <p:nvPr/>
        </p:nvPicPr>
        <p:blipFill>
          <a:blip r:embed="rId4"/>
          <a:stretch>
            <a:fillRect/>
          </a:stretch>
        </p:blipFill>
        <p:spPr>
          <a:xfrm>
            <a:off x="5129820" y="1830090"/>
            <a:ext cx="3534260" cy="2305142"/>
          </a:xfrm>
          <a:prstGeom prst="rect">
            <a:avLst/>
          </a:prstGeom>
        </p:spPr>
      </p:pic>
      <p:pic>
        <p:nvPicPr>
          <p:cNvPr id="13" name="Picture 12" descr="A picture containing indoor, vegetable&#10;&#10;Description automatically generated">
            <a:extLst>
              <a:ext uri="{FF2B5EF4-FFF2-40B4-BE49-F238E27FC236}">
                <a16:creationId xmlns:a16="http://schemas.microsoft.com/office/drawing/2014/main" id="{CED1D8B0-7F32-4A46-A838-386B23EDB7F0}"/>
              </a:ext>
            </a:extLst>
          </p:cNvPr>
          <p:cNvPicPr>
            <a:picLocks noChangeAspect="1"/>
          </p:cNvPicPr>
          <p:nvPr/>
        </p:nvPicPr>
        <p:blipFill>
          <a:blip r:embed="rId5"/>
          <a:stretch>
            <a:fillRect/>
          </a:stretch>
        </p:blipFill>
        <p:spPr>
          <a:xfrm>
            <a:off x="881258" y="1953845"/>
            <a:ext cx="2551449" cy="1694322"/>
          </a:xfrm>
          <a:prstGeom prst="rect">
            <a:avLst/>
          </a:prstGeom>
        </p:spPr>
      </p:pic>
      <p:pic>
        <p:nvPicPr>
          <p:cNvPr id="14" name="Picture 13" descr="A picture containing indoor, close&#10;&#10;Description automatically generated">
            <a:extLst>
              <a:ext uri="{FF2B5EF4-FFF2-40B4-BE49-F238E27FC236}">
                <a16:creationId xmlns:a16="http://schemas.microsoft.com/office/drawing/2014/main" id="{599F5287-B679-4BED-A8CC-A36FEB7CEDF5}"/>
              </a:ext>
            </a:extLst>
          </p:cNvPr>
          <p:cNvPicPr>
            <a:picLocks noChangeAspect="1"/>
          </p:cNvPicPr>
          <p:nvPr/>
        </p:nvPicPr>
        <p:blipFill>
          <a:blip r:embed="rId6"/>
          <a:stretch>
            <a:fillRect/>
          </a:stretch>
        </p:blipFill>
        <p:spPr>
          <a:xfrm>
            <a:off x="2133115" y="3782668"/>
            <a:ext cx="2599184" cy="1706782"/>
          </a:xfrm>
          <a:prstGeom prst="rect">
            <a:avLst/>
          </a:prstGeom>
        </p:spPr>
      </p:pic>
      <p:pic>
        <p:nvPicPr>
          <p:cNvPr id="15" name="Picture 14" descr="A picture containing floor, person, sport&#10;&#10;Description automatically generated">
            <a:extLst>
              <a:ext uri="{FF2B5EF4-FFF2-40B4-BE49-F238E27FC236}">
                <a16:creationId xmlns:a16="http://schemas.microsoft.com/office/drawing/2014/main" id="{DA32F091-5E0E-4183-AE0B-296EF3EDCACD}"/>
              </a:ext>
            </a:extLst>
          </p:cNvPr>
          <p:cNvPicPr>
            <a:picLocks noChangeAspect="1"/>
          </p:cNvPicPr>
          <p:nvPr/>
        </p:nvPicPr>
        <p:blipFill>
          <a:blip r:embed="rId7"/>
          <a:stretch>
            <a:fillRect/>
          </a:stretch>
        </p:blipFill>
        <p:spPr>
          <a:xfrm>
            <a:off x="8273274" y="3782668"/>
            <a:ext cx="2599184" cy="1762572"/>
          </a:xfrm>
          <a:prstGeom prst="rect">
            <a:avLst/>
          </a:prstGeom>
        </p:spPr>
      </p:pic>
    </p:spTree>
    <p:extLst>
      <p:ext uri="{BB962C8B-B14F-4D97-AF65-F5344CB8AC3E}">
        <p14:creationId xmlns:p14="http://schemas.microsoft.com/office/powerpoint/2010/main" val="184715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Which Outcome</a:t>
            </a:r>
            <a:r>
              <a:rPr lang="en-GB" b="1" dirty="0"/>
              <a:t>?</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ground, outdoor, sidewalk&#10;&#10;Description automatically generated">
            <a:extLst>
              <a:ext uri="{FF2B5EF4-FFF2-40B4-BE49-F238E27FC236}">
                <a16:creationId xmlns:a16="http://schemas.microsoft.com/office/drawing/2014/main" id="{E1156571-0AA8-4CE5-8755-1403DDB6C44B}"/>
              </a:ext>
            </a:extLst>
          </p:cNvPr>
          <p:cNvPicPr>
            <a:picLocks noChangeAspect="1"/>
          </p:cNvPicPr>
          <p:nvPr/>
        </p:nvPicPr>
        <p:blipFill>
          <a:blip r:embed="rId4"/>
          <a:stretch>
            <a:fillRect/>
          </a:stretch>
        </p:blipFill>
        <p:spPr>
          <a:xfrm>
            <a:off x="1507911" y="3072455"/>
            <a:ext cx="2866611" cy="1908088"/>
          </a:xfrm>
          <a:prstGeom prst="rect">
            <a:avLst/>
          </a:prstGeom>
        </p:spPr>
      </p:pic>
      <p:pic>
        <p:nvPicPr>
          <p:cNvPr id="13" name="Picture 12" descr="A picture containing tree, outdoor, sky, fence&#10;&#10;Description automatically generated">
            <a:extLst>
              <a:ext uri="{FF2B5EF4-FFF2-40B4-BE49-F238E27FC236}">
                <a16:creationId xmlns:a16="http://schemas.microsoft.com/office/drawing/2014/main" id="{429A80B2-D526-4E7E-94B7-B5833C71DFE5}"/>
              </a:ext>
            </a:extLst>
          </p:cNvPr>
          <p:cNvPicPr>
            <a:picLocks noChangeAspect="1"/>
          </p:cNvPicPr>
          <p:nvPr/>
        </p:nvPicPr>
        <p:blipFill>
          <a:blip r:embed="rId5"/>
          <a:stretch>
            <a:fillRect/>
          </a:stretch>
        </p:blipFill>
        <p:spPr>
          <a:xfrm>
            <a:off x="7258484" y="2959582"/>
            <a:ext cx="2866611" cy="1917259"/>
          </a:xfrm>
          <a:prstGeom prst="rect">
            <a:avLst/>
          </a:prstGeom>
        </p:spPr>
      </p:pic>
      <p:pic>
        <p:nvPicPr>
          <p:cNvPr id="14" name="Picture 13">
            <a:extLst>
              <a:ext uri="{FF2B5EF4-FFF2-40B4-BE49-F238E27FC236}">
                <a16:creationId xmlns:a16="http://schemas.microsoft.com/office/drawing/2014/main" id="{051F43F8-132B-4000-9F0E-8AD32029EA46}"/>
              </a:ext>
            </a:extLst>
          </p:cNvPr>
          <p:cNvPicPr>
            <a:picLocks noChangeAspect="1"/>
          </p:cNvPicPr>
          <p:nvPr/>
        </p:nvPicPr>
        <p:blipFill>
          <a:blip r:embed="rId6"/>
          <a:stretch>
            <a:fillRect/>
          </a:stretch>
        </p:blipFill>
        <p:spPr>
          <a:xfrm>
            <a:off x="4146775" y="1520912"/>
            <a:ext cx="2866612" cy="1908088"/>
          </a:xfrm>
          <a:prstGeom prst="rect">
            <a:avLst/>
          </a:prstGeom>
        </p:spPr>
      </p:pic>
    </p:spTree>
    <p:extLst>
      <p:ext uri="{BB962C8B-B14F-4D97-AF65-F5344CB8AC3E}">
        <p14:creationId xmlns:p14="http://schemas.microsoft.com/office/powerpoint/2010/main" val="3637505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Your turn                                                                 </a:t>
            </a:r>
            <a:r>
              <a:rPr lang="en-GB" sz="2700" b="1" dirty="0"/>
              <a:t>30mins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800" i="1" dirty="0">
                <a:latin typeface="+mj-lt"/>
                <a:cs typeface="Arial" panose="020B0604020202020204" pitchFamily="34" charset="0"/>
              </a:rPr>
              <a:t>Group practical: Data requirements</a:t>
            </a:r>
          </a:p>
          <a:p>
            <a:pPr>
              <a:buFontTx/>
              <a:buNone/>
            </a:pPr>
            <a:endParaRPr lang="en-US" sz="2800" i="1" dirty="0">
              <a:latin typeface="+mj-lt"/>
              <a:cs typeface="Arial" panose="020B0604020202020204" pitchFamily="34" charset="0"/>
            </a:endParaRPr>
          </a:p>
          <a:p>
            <a:pPr>
              <a:buFontTx/>
              <a:buChar char="-"/>
            </a:pPr>
            <a:r>
              <a:rPr lang="en-US" sz="2800" i="1" dirty="0">
                <a:latin typeface="+mj-lt"/>
                <a:cs typeface="Arial" panose="020B0604020202020204" pitchFamily="34" charset="0"/>
              </a:rPr>
              <a:t>Meet in your groups </a:t>
            </a:r>
          </a:p>
          <a:p>
            <a:pPr>
              <a:buFontTx/>
              <a:buChar char="-"/>
            </a:pPr>
            <a:r>
              <a:rPr lang="en-US" sz="2800" i="1" dirty="0">
                <a:latin typeface="+mj-lt"/>
                <a:cs typeface="Arial" panose="020B0604020202020204" pitchFamily="34" charset="0"/>
              </a:rPr>
              <a:t>Take a research question</a:t>
            </a:r>
          </a:p>
          <a:p>
            <a:pPr>
              <a:buFontTx/>
              <a:buChar char="-"/>
            </a:pPr>
            <a:r>
              <a:rPr lang="en-US" sz="2800" i="1" dirty="0">
                <a:latin typeface="+mj-lt"/>
                <a:cs typeface="Arial" panose="020B0604020202020204" pitchFamily="34" charset="0"/>
              </a:rPr>
              <a:t>Define the PICO</a:t>
            </a:r>
          </a:p>
          <a:p>
            <a:pPr>
              <a:buFontTx/>
              <a:buChar char="-"/>
            </a:pPr>
            <a:r>
              <a:rPr lang="en-US" sz="2800" i="1" dirty="0">
                <a:latin typeface="+mj-lt"/>
                <a:cs typeface="Arial" panose="020B0604020202020204" pitchFamily="34" charset="0"/>
              </a:rPr>
              <a:t>Define “requirements” of the data you’d need to answer your research question e.g. setting, covariates, level of detail</a:t>
            </a:r>
          </a:p>
        </p:txBody>
      </p:sp>
    </p:spTree>
    <p:extLst>
      <p:ext uri="{BB962C8B-B14F-4D97-AF65-F5344CB8AC3E}">
        <p14:creationId xmlns:p14="http://schemas.microsoft.com/office/powerpoint/2010/main" val="275436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C886BE0-3D02-4939-B9C7-3456928FDF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724" y="2266949"/>
            <a:ext cx="3038475" cy="3038475"/>
          </a:xfrm>
          <a:prstGeom prst="rect">
            <a:avLst/>
          </a:prstGeom>
        </p:spPr>
      </p:pic>
      <p:sp>
        <p:nvSpPr>
          <p:cNvPr id="9" name="Title 1">
            <a:extLst>
              <a:ext uri="{FF2B5EF4-FFF2-40B4-BE49-F238E27FC236}">
                <a16:creationId xmlns:a16="http://schemas.microsoft.com/office/drawing/2014/main" id="{581C8B8C-D83E-4BD7-B2C1-70F05CD58AEB}"/>
              </a:ext>
            </a:extLst>
          </p:cNvPr>
          <p:cNvSpPr>
            <a:spLocks noGrp="1"/>
          </p:cNvSpPr>
          <p:nvPr>
            <p:ph type="title"/>
          </p:nvPr>
        </p:nvSpPr>
        <p:spPr>
          <a:xfrm>
            <a:off x="567855" y="418067"/>
            <a:ext cx="10515600" cy="604934"/>
          </a:xfrm>
        </p:spPr>
        <p:txBody>
          <a:bodyPr>
            <a:normAutofit fontScale="90000"/>
          </a:bodyPr>
          <a:lstStyle/>
          <a:p>
            <a:r>
              <a:rPr lang="en-GB" b="1" dirty="0"/>
              <a:t>Coffee break                                                            </a:t>
            </a:r>
            <a:r>
              <a:rPr lang="en-GB" sz="2700" b="1" dirty="0"/>
              <a:t>15mins</a:t>
            </a:r>
          </a:p>
        </p:txBody>
      </p:sp>
    </p:spTree>
    <p:extLst>
      <p:ext uri="{BB962C8B-B14F-4D97-AF65-F5344CB8AC3E}">
        <p14:creationId xmlns:p14="http://schemas.microsoft.com/office/powerpoint/2010/main" val="997263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Discussion                                                                 </a:t>
            </a:r>
            <a:r>
              <a:rPr lang="en-GB" sz="2700" b="1" dirty="0"/>
              <a:t>15mins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800" i="1" dirty="0">
                <a:latin typeface="+mj-lt"/>
                <a:cs typeface="Arial" panose="020B0604020202020204" pitchFamily="34" charset="0"/>
              </a:rPr>
              <a:t>Each group:</a:t>
            </a:r>
          </a:p>
          <a:p>
            <a:pPr>
              <a:buFontTx/>
              <a:buNone/>
            </a:pPr>
            <a:endParaRPr lang="en-US" sz="2800" i="1" dirty="0">
              <a:latin typeface="+mj-lt"/>
              <a:cs typeface="Arial" panose="020B0604020202020204" pitchFamily="34" charset="0"/>
            </a:endParaRPr>
          </a:p>
          <a:p>
            <a:pPr>
              <a:buFontTx/>
              <a:buNone/>
            </a:pPr>
            <a:r>
              <a:rPr lang="en-US" sz="2800" i="1" dirty="0">
                <a:latin typeface="+mj-lt"/>
                <a:cs typeface="Arial" panose="020B0604020202020204" pitchFamily="34" charset="0"/>
              </a:rPr>
              <a:t>1) What is your PICO research question</a:t>
            </a:r>
          </a:p>
          <a:p>
            <a:pPr marL="0" indent="0">
              <a:buNone/>
            </a:pPr>
            <a:r>
              <a:rPr lang="en-US" sz="2800" i="1" dirty="0">
                <a:latin typeface="+mj-lt"/>
                <a:cs typeface="Arial" panose="020B0604020202020204" pitchFamily="34" charset="0"/>
              </a:rPr>
              <a:t>2) What real-world data would you need to answer your research question?</a:t>
            </a:r>
          </a:p>
        </p:txBody>
      </p:sp>
    </p:spTree>
    <p:extLst>
      <p:ext uri="{BB962C8B-B14F-4D97-AF65-F5344CB8AC3E}">
        <p14:creationId xmlns:p14="http://schemas.microsoft.com/office/powerpoint/2010/main" val="3977826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Your turn again                                                        </a:t>
            </a:r>
            <a:r>
              <a:rPr lang="en-GB" sz="2700" b="1" dirty="0"/>
              <a:t>30mins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800" i="1" dirty="0">
                <a:latin typeface="+mj-lt"/>
                <a:cs typeface="Arial" panose="020B0604020202020204" pitchFamily="34" charset="0"/>
              </a:rPr>
              <a:t>Group practical: Data selection and feasibility counts</a:t>
            </a:r>
          </a:p>
          <a:p>
            <a:pPr>
              <a:buFontTx/>
              <a:buNone/>
            </a:pPr>
            <a:endParaRPr lang="en-US" sz="2800" i="1" dirty="0">
              <a:latin typeface="+mj-lt"/>
              <a:cs typeface="Arial" panose="020B0604020202020204" pitchFamily="34" charset="0"/>
            </a:endParaRPr>
          </a:p>
          <a:p>
            <a:pPr>
              <a:buFontTx/>
              <a:buChar char="-"/>
            </a:pPr>
            <a:r>
              <a:rPr lang="en-US" sz="2800" i="1" dirty="0">
                <a:latin typeface="+mj-lt"/>
                <a:cs typeface="Arial" panose="020B0604020202020204" pitchFamily="34" charset="0"/>
              </a:rPr>
              <a:t>Meet in your groups </a:t>
            </a:r>
          </a:p>
          <a:p>
            <a:pPr>
              <a:buFontTx/>
              <a:buChar char="-"/>
            </a:pPr>
            <a:r>
              <a:rPr lang="en-US" sz="2800" i="1" dirty="0">
                <a:latin typeface="+mj-lt"/>
                <a:cs typeface="Arial" panose="020B0604020202020204" pitchFamily="34" charset="0"/>
              </a:rPr>
              <a:t>Select databases covering the right “setting” from the Catalogue</a:t>
            </a:r>
          </a:p>
          <a:p>
            <a:pPr>
              <a:buFontTx/>
              <a:buChar char="-"/>
            </a:pPr>
            <a:r>
              <a:rPr lang="en-US" sz="2800" i="1" dirty="0">
                <a:latin typeface="+mj-lt"/>
                <a:cs typeface="Arial" panose="020B0604020202020204" pitchFamily="34" charset="0"/>
              </a:rPr>
              <a:t>Check concept counts for the databases for your exposure and outcome</a:t>
            </a:r>
          </a:p>
          <a:p>
            <a:pPr>
              <a:buFontTx/>
              <a:buChar char="-"/>
            </a:pPr>
            <a:r>
              <a:rPr lang="en-US" sz="2800" i="1" dirty="0">
                <a:latin typeface="+mj-lt"/>
                <a:cs typeface="Arial" panose="020B0604020202020204" pitchFamily="34" charset="0"/>
              </a:rPr>
              <a:t>Which would be the final databases for your study?</a:t>
            </a:r>
          </a:p>
        </p:txBody>
      </p:sp>
    </p:spTree>
    <p:extLst>
      <p:ext uri="{BB962C8B-B14F-4D97-AF65-F5344CB8AC3E}">
        <p14:creationId xmlns:p14="http://schemas.microsoft.com/office/powerpoint/2010/main" val="3638290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Discussion                                                                 </a:t>
            </a:r>
            <a:r>
              <a:rPr lang="en-GB" sz="2700" b="1" dirty="0"/>
              <a:t>15mins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800" i="1" dirty="0">
                <a:latin typeface="+mj-lt"/>
                <a:cs typeface="Arial" panose="020B0604020202020204" pitchFamily="34" charset="0"/>
              </a:rPr>
              <a:t>Each group:</a:t>
            </a:r>
          </a:p>
          <a:p>
            <a:pPr>
              <a:buFontTx/>
              <a:buNone/>
            </a:pPr>
            <a:endParaRPr lang="en-US" sz="2800" i="1" dirty="0">
              <a:latin typeface="+mj-lt"/>
              <a:cs typeface="Arial" panose="020B0604020202020204" pitchFamily="34" charset="0"/>
            </a:endParaRPr>
          </a:p>
          <a:p>
            <a:pPr marL="514350" indent="-514350">
              <a:buFontTx/>
              <a:buAutoNum type="arabicParenR"/>
            </a:pPr>
            <a:r>
              <a:rPr lang="en-US" sz="2800" i="1" dirty="0">
                <a:latin typeface="+mj-lt"/>
                <a:cs typeface="Arial" panose="020B0604020202020204" pitchFamily="34" charset="0"/>
              </a:rPr>
              <a:t>Which databases would you select?</a:t>
            </a:r>
          </a:p>
          <a:p>
            <a:pPr marL="514350" indent="-514350">
              <a:buFontTx/>
              <a:buAutoNum type="arabicParenR"/>
            </a:pPr>
            <a:r>
              <a:rPr lang="en-US" sz="2800" i="1" dirty="0">
                <a:latin typeface="+mj-lt"/>
                <a:cs typeface="Arial" panose="020B0604020202020204" pitchFamily="34" charset="0"/>
              </a:rPr>
              <a:t>Did feasibility counts help to shortlist databases from your initial list?</a:t>
            </a:r>
          </a:p>
        </p:txBody>
      </p:sp>
    </p:spTree>
    <p:extLst>
      <p:ext uri="{BB962C8B-B14F-4D97-AF65-F5344CB8AC3E}">
        <p14:creationId xmlns:p14="http://schemas.microsoft.com/office/powerpoint/2010/main" val="88716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Schedule</a:t>
            </a:r>
          </a:p>
        </p:txBody>
      </p:sp>
      <p:sp>
        <p:nvSpPr>
          <p:cNvPr id="3" name="Content Placeholder 2">
            <a:extLst>
              <a:ext uri="{FF2B5EF4-FFF2-40B4-BE49-F238E27FC236}">
                <a16:creationId xmlns:a16="http://schemas.microsoft.com/office/drawing/2014/main" id="{3D7E94F9-7DA1-4E39-A43D-9F320ED7246E}"/>
              </a:ext>
            </a:extLst>
          </p:cNvPr>
          <p:cNvSpPr>
            <a:spLocks noGrp="1"/>
          </p:cNvSpPr>
          <p:nvPr>
            <p:ph idx="1"/>
          </p:nvPr>
        </p:nvSpPr>
        <p:spPr>
          <a:xfrm>
            <a:off x="567855" y="1469385"/>
            <a:ext cx="10515600" cy="4351338"/>
          </a:xfrm>
        </p:spPr>
        <p:txBody>
          <a:bodyPr/>
          <a:lstStyle/>
          <a:p>
            <a:pPr marL="0" indent="0">
              <a:spcBef>
                <a:spcPts val="0"/>
              </a:spcBef>
              <a:spcAft>
                <a:spcPts val="600"/>
              </a:spcAft>
              <a:buNone/>
            </a:pPr>
            <a:r>
              <a:rPr lang="en-GB" sz="1800" dirty="0"/>
              <a:t>13.30 – 13.45    Introductions </a:t>
            </a:r>
          </a:p>
          <a:p>
            <a:pPr marL="0" indent="0">
              <a:spcBef>
                <a:spcPts val="0"/>
              </a:spcBef>
              <a:spcAft>
                <a:spcPts val="600"/>
              </a:spcAft>
              <a:buNone/>
            </a:pPr>
            <a:r>
              <a:rPr lang="en-GB" sz="1800" dirty="0"/>
              <a:t>13.45 – 14.00    EHDEN Portal Demo: Data Landscaping</a:t>
            </a:r>
          </a:p>
          <a:p>
            <a:pPr marL="0" indent="0">
              <a:spcBef>
                <a:spcPts val="0"/>
              </a:spcBef>
              <a:spcAft>
                <a:spcPts val="600"/>
              </a:spcAft>
              <a:buNone/>
            </a:pPr>
            <a:r>
              <a:rPr lang="en-GB" sz="1800" dirty="0"/>
              <a:t>14.00 – 14.20    Breakout session: Exploring the EHDEN Portal</a:t>
            </a:r>
          </a:p>
          <a:p>
            <a:pPr marL="0" indent="0">
              <a:spcBef>
                <a:spcPts val="0"/>
              </a:spcBef>
              <a:spcAft>
                <a:spcPts val="600"/>
              </a:spcAft>
              <a:buNone/>
            </a:pPr>
            <a:r>
              <a:rPr lang="en-GB" sz="1800" dirty="0"/>
              <a:t>14.20 – 14.30    Research questions </a:t>
            </a:r>
          </a:p>
          <a:p>
            <a:pPr marL="0" indent="0">
              <a:spcBef>
                <a:spcPts val="0"/>
              </a:spcBef>
              <a:spcAft>
                <a:spcPts val="600"/>
              </a:spcAft>
              <a:buNone/>
            </a:pPr>
            <a:r>
              <a:rPr lang="en-GB" sz="1800" dirty="0"/>
              <a:t>14.30 – 15.00    Breakout session: Data requirements</a:t>
            </a:r>
          </a:p>
          <a:p>
            <a:pPr marL="0" indent="0">
              <a:spcBef>
                <a:spcPts val="1200"/>
              </a:spcBef>
              <a:spcAft>
                <a:spcPts val="1200"/>
              </a:spcAft>
              <a:buNone/>
            </a:pPr>
            <a:r>
              <a:rPr lang="en-GB" sz="1800" i="1" dirty="0"/>
              <a:t>    15.00 – 15.15  Coffee Break</a:t>
            </a:r>
          </a:p>
          <a:p>
            <a:pPr marL="0" indent="0">
              <a:spcBef>
                <a:spcPts val="0"/>
              </a:spcBef>
              <a:spcAft>
                <a:spcPts val="600"/>
              </a:spcAft>
              <a:buNone/>
            </a:pPr>
            <a:r>
              <a:rPr lang="en-GB" sz="1800" dirty="0"/>
              <a:t>15.15 – 15.30    Discussion of Data requirements</a:t>
            </a:r>
          </a:p>
          <a:p>
            <a:pPr marL="0" indent="0">
              <a:spcBef>
                <a:spcPts val="0"/>
              </a:spcBef>
              <a:spcAft>
                <a:spcPts val="600"/>
              </a:spcAft>
              <a:buNone/>
            </a:pPr>
            <a:r>
              <a:rPr lang="en-GB" sz="1800" dirty="0"/>
              <a:t>15.30 – 16.00    Breakout session: Using the portal to get feasibility counts</a:t>
            </a:r>
          </a:p>
          <a:p>
            <a:pPr marL="0" indent="0">
              <a:spcBef>
                <a:spcPts val="0"/>
              </a:spcBef>
              <a:spcAft>
                <a:spcPts val="600"/>
              </a:spcAft>
              <a:buNone/>
            </a:pPr>
            <a:r>
              <a:rPr lang="en-GB" sz="1800" dirty="0"/>
              <a:t>16.00 – 16.15    Discussion of feasibility counts</a:t>
            </a:r>
          </a:p>
          <a:p>
            <a:pPr marL="0" indent="0">
              <a:spcBef>
                <a:spcPts val="0"/>
              </a:spcBef>
              <a:spcAft>
                <a:spcPts val="600"/>
              </a:spcAft>
              <a:buNone/>
            </a:pPr>
            <a:r>
              <a:rPr lang="en-GB" sz="1800" dirty="0"/>
              <a:t>16.15 – 16.30    OMOP sketch</a:t>
            </a:r>
          </a:p>
          <a:p>
            <a:pPr marL="0" indent="0">
              <a:buNone/>
            </a:pPr>
            <a:endParaRPr lang="en-GB"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8088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err="1"/>
              <a:t>OMOPsketch</a:t>
            </a:r>
            <a:r>
              <a:rPr lang="en-GB" sz="2700" b="1" dirty="0"/>
              <a:t>                                                                                                 15mins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2800" dirty="0">
                <a:ea typeface="+mn-lt"/>
                <a:cs typeface="+mn-lt"/>
                <a:hlinkClick r:id="rId4"/>
              </a:rPr>
              <a:t>dpa-pde-oxford.shinyapps.io/databaseCharacterisation/</a:t>
            </a:r>
            <a:endParaRPr lang="en-US" sz="2800" i="1" dirty="0">
              <a:latin typeface="+mj-lt"/>
              <a:ea typeface="Calibri Light"/>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AC07B193-7E05-B90C-DA91-24AF0E13D266}"/>
              </a:ext>
            </a:extLst>
          </p:cNvPr>
          <p:cNvPicPr>
            <a:picLocks noChangeAspect="1"/>
          </p:cNvPicPr>
          <p:nvPr/>
        </p:nvPicPr>
        <p:blipFill>
          <a:blip r:embed="rId5"/>
          <a:stretch>
            <a:fillRect/>
          </a:stretch>
        </p:blipFill>
        <p:spPr>
          <a:xfrm>
            <a:off x="567855" y="2330796"/>
            <a:ext cx="10524215" cy="3489926"/>
          </a:xfrm>
          <a:prstGeom prst="rect">
            <a:avLst/>
          </a:prstGeom>
        </p:spPr>
      </p:pic>
    </p:spTree>
    <p:extLst>
      <p:ext uri="{BB962C8B-B14F-4D97-AF65-F5344CB8AC3E}">
        <p14:creationId xmlns:p14="http://schemas.microsoft.com/office/powerpoint/2010/main" val="2325758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Introductions</a:t>
            </a:r>
            <a:endParaRPr lang="en-GB" b="1" dirty="0"/>
          </a:p>
        </p:txBody>
      </p:sp>
      <p:pic>
        <p:nvPicPr>
          <p:cNvPr id="6" name="Content Placeholder 5">
            <a:extLst>
              <a:ext uri="{FF2B5EF4-FFF2-40B4-BE49-F238E27FC236}">
                <a16:creationId xmlns:a16="http://schemas.microsoft.com/office/drawing/2014/main" id="{1BAF8FCF-5F44-403F-8CA5-B0106EC8C7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0456" y="1470025"/>
            <a:ext cx="4351338" cy="4351338"/>
          </a:xfrm>
        </p:spPr>
      </p:pic>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68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Real World Databases</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00D63147-507D-410F-BD39-842740DD229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483966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EHDEN Portal Database</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7AB702D1-17F0-4238-92E8-FBA837951D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0854" y="1423665"/>
            <a:ext cx="7201216" cy="4351338"/>
          </a:xfrm>
        </p:spPr>
      </p:pic>
      <p:sp>
        <p:nvSpPr>
          <p:cNvPr id="10" name="TextBox 9">
            <a:extLst>
              <a:ext uri="{FF2B5EF4-FFF2-40B4-BE49-F238E27FC236}">
                <a16:creationId xmlns:a16="http://schemas.microsoft.com/office/drawing/2014/main" id="{296811FC-E2D6-4913-B255-7CAC6B9D3C54}"/>
              </a:ext>
            </a:extLst>
          </p:cNvPr>
          <p:cNvSpPr txBox="1"/>
          <p:nvPr/>
        </p:nvSpPr>
        <p:spPr>
          <a:xfrm>
            <a:off x="675861" y="1521201"/>
            <a:ext cx="2957886" cy="646331"/>
          </a:xfrm>
          <a:prstGeom prst="rect">
            <a:avLst/>
          </a:prstGeom>
          <a:noFill/>
        </p:spPr>
        <p:txBody>
          <a:bodyPr wrap="square" rtlCol="0">
            <a:spAutoFit/>
          </a:bodyPr>
          <a:lstStyle/>
          <a:p>
            <a:r>
              <a:rPr lang="en-GB" dirty="0"/>
              <a:t>https://portal.ehden.eu/login?ref=community/join/EHDEN</a:t>
            </a:r>
          </a:p>
        </p:txBody>
      </p:sp>
    </p:spTree>
    <p:extLst>
      <p:ext uri="{BB962C8B-B14F-4D97-AF65-F5344CB8AC3E}">
        <p14:creationId xmlns:p14="http://schemas.microsoft.com/office/powerpoint/2010/main" val="2588450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EHDEN Portal Dashboard</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8" name="Content Placeholder 4">
            <a:extLst>
              <a:ext uri="{FF2B5EF4-FFF2-40B4-BE49-F238E27FC236}">
                <a16:creationId xmlns:a16="http://schemas.microsoft.com/office/drawing/2014/main" id="{6C8DC6DC-32FF-45BF-94D2-5B3F657726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855" y="1477336"/>
            <a:ext cx="8128883" cy="4661160"/>
          </a:xfrm>
          <a:prstGeom prst="rect">
            <a:avLst/>
          </a:prstGeom>
        </p:spPr>
      </p:pic>
    </p:spTree>
    <p:extLst>
      <p:ext uri="{BB962C8B-B14F-4D97-AF65-F5344CB8AC3E}">
        <p14:creationId xmlns:p14="http://schemas.microsoft.com/office/powerpoint/2010/main" val="2996366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EHDEN Portal Catalogue</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6F47BCE-310F-4FE3-A507-B115A87B4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1548126"/>
            <a:ext cx="9486900" cy="4142980"/>
          </a:xfrm>
          <a:prstGeom prst="rect">
            <a:avLst/>
          </a:prstGeom>
        </p:spPr>
      </p:pic>
    </p:spTree>
    <p:extLst>
      <p:ext uri="{BB962C8B-B14F-4D97-AF65-F5344CB8AC3E}">
        <p14:creationId xmlns:p14="http://schemas.microsoft.com/office/powerpoint/2010/main" val="422390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b="1" dirty="0"/>
              <a:t>Your turn                                                                   </a:t>
            </a:r>
            <a:r>
              <a:rPr lang="en-GB" sz="2700" b="1" dirty="0"/>
              <a:t>15mins</a:t>
            </a:r>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104D256-63AF-4227-9A57-1D267157222D}"/>
              </a:ext>
            </a:extLst>
          </p:cNvPr>
          <p:cNvSpPr txBox="1">
            <a:spLocks noChangeArrowheads="1"/>
          </p:cNvSpPr>
          <p:nvPr/>
        </p:nvSpPr>
        <p:spPr bwMode="auto">
          <a:xfrm>
            <a:off x="567855" y="1408415"/>
            <a:ext cx="9985845" cy="40411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2800" i="1" dirty="0">
                <a:latin typeface="+mj-lt"/>
                <a:cs typeface="Arial" panose="020B0604020202020204" pitchFamily="34" charset="0"/>
              </a:rPr>
              <a:t>Group practical: Exploring the EHDEN Portal</a:t>
            </a:r>
          </a:p>
          <a:p>
            <a:pPr>
              <a:buFontTx/>
              <a:buNone/>
            </a:pPr>
            <a:endParaRPr lang="en-US" sz="2800" i="1" dirty="0">
              <a:latin typeface="+mj-lt"/>
              <a:cs typeface="Arial" panose="020B0604020202020204" pitchFamily="34" charset="0"/>
            </a:endParaRPr>
          </a:p>
          <a:p>
            <a:pPr>
              <a:buFontTx/>
              <a:buChar char="-"/>
            </a:pPr>
            <a:r>
              <a:rPr lang="en-US" sz="2800" i="1" dirty="0">
                <a:latin typeface="+mj-lt"/>
                <a:cs typeface="Arial" panose="020B0604020202020204" pitchFamily="34" charset="0"/>
              </a:rPr>
              <a:t>Meet in groups of 3 people from different </a:t>
            </a:r>
            <a:r>
              <a:rPr lang="en-US" sz="2800" i="1" dirty="0" err="1">
                <a:latin typeface="+mj-lt"/>
                <a:cs typeface="Arial" panose="020B0604020202020204" pitchFamily="34" charset="0"/>
              </a:rPr>
              <a:t>organisations</a:t>
            </a:r>
            <a:r>
              <a:rPr lang="en-US" sz="2800" i="1" dirty="0">
                <a:latin typeface="+mj-lt"/>
                <a:cs typeface="Arial" panose="020B0604020202020204" pitchFamily="34" charset="0"/>
              </a:rPr>
              <a:t> </a:t>
            </a:r>
          </a:p>
          <a:p>
            <a:pPr>
              <a:buFontTx/>
              <a:buChar char="-"/>
            </a:pPr>
            <a:r>
              <a:rPr lang="en-US" sz="2800" i="1" dirty="0">
                <a:latin typeface="+mj-lt"/>
                <a:cs typeface="Arial" panose="020B0604020202020204" pitchFamily="34" charset="0"/>
              </a:rPr>
              <a:t>Explore the EHDEN catalogue</a:t>
            </a:r>
          </a:p>
          <a:p>
            <a:pPr>
              <a:buFontTx/>
              <a:buChar char="-"/>
            </a:pPr>
            <a:r>
              <a:rPr lang="en-US" sz="2800" i="1" dirty="0">
                <a:latin typeface="+mj-lt"/>
                <a:cs typeface="Arial" panose="020B0604020202020204" pitchFamily="34" charset="0"/>
              </a:rPr>
              <a:t>Choose </a:t>
            </a:r>
          </a:p>
          <a:p>
            <a:pPr lvl="1">
              <a:buFontTx/>
              <a:buChar char="-"/>
            </a:pPr>
            <a:r>
              <a:rPr lang="en-US" sz="2400" i="1" dirty="0">
                <a:latin typeface="+mj-lt"/>
                <a:cs typeface="Arial" panose="020B0604020202020204" pitchFamily="34" charset="0"/>
              </a:rPr>
              <a:t>One database type, e.g. primary care, hospital, registry</a:t>
            </a:r>
          </a:p>
          <a:p>
            <a:pPr lvl="1">
              <a:buFontTx/>
              <a:buChar char="-"/>
            </a:pPr>
            <a:r>
              <a:rPr lang="en-US" sz="2400" i="1" dirty="0">
                <a:latin typeface="+mj-lt"/>
                <a:cs typeface="Arial" panose="020B0604020202020204" pitchFamily="34" charset="0"/>
              </a:rPr>
              <a:t>Compare database size, distribution of demographics, start of data collection</a:t>
            </a:r>
          </a:p>
          <a:p>
            <a:pPr lvl="1">
              <a:buFontTx/>
              <a:buChar char="-"/>
            </a:pPr>
            <a:endParaRPr lang="en-US" sz="2400" i="1" dirty="0">
              <a:latin typeface="+mj-lt"/>
              <a:cs typeface="Arial" panose="020B0604020202020204" pitchFamily="34" charset="0"/>
            </a:endParaRPr>
          </a:p>
        </p:txBody>
      </p:sp>
    </p:spTree>
    <p:extLst>
      <p:ext uri="{BB962C8B-B14F-4D97-AF65-F5344CB8AC3E}">
        <p14:creationId xmlns:p14="http://schemas.microsoft.com/office/powerpoint/2010/main" val="2008700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BD64-0507-4D53-A947-2395731822EE}"/>
              </a:ext>
            </a:extLst>
          </p:cNvPr>
          <p:cNvSpPr>
            <a:spLocks noGrp="1"/>
          </p:cNvSpPr>
          <p:nvPr>
            <p:ph type="title"/>
          </p:nvPr>
        </p:nvSpPr>
        <p:spPr>
          <a:xfrm>
            <a:off x="567855" y="418067"/>
            <a:ext cx="10515600" cy="604934"/>
          </a:xfrm>
        </p:spPr>
        <p:txBody>
          <a:bodyPr>
            <a:normAutofit fontScale="90000"/>
          </a:bodyPr>
          <a:lstStyle/>
          <a:p>
            <a:r>
              <a:rPr lang="en-GB" sz="4400" b="1" dirty="0"/>
              <a:t>Research question</a:t>
            </a:r>
            <a:endParaRPr lang="en-GB" b="1" dirty="0"/>
          </a:p>
        </p:txBody>
      </p:sp>
      <p:pic>
        <p:nvPicPr>
          <p:cNvPr id="5" name="Picture 4">
            <a:extLst>
              <a:ext uri="{FF2B5EF4-FFF2-40B4-BE49-F238E27FC236}">
                <a16:creationId xmlns:a16="http://schemas.microsoft.com/office/drawing/2014/main" id="{2B35363D-16A5-4127-828F-A6FA99EF0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070" y="230188"/>
            <a:ext cx="762892" cy="881368"/>
          </a:xfrm>
          <a:prstGeom prst="rect">
            <a:avLst/>
          </a:prstGeom>
        </p:spPr>
      </p:pic>
      <p:cxnSp>
        <p:nvCxnSpPr>
          <p:cNvPr id="7" name="Straight Connector 6">
            <a:extLst>
              <a:ext uri="{FF2B5EF4-FFF2-40B4-BE49-F238E27FC236}">
                <a16:creationId xmlns:a16="http://schemas.microsoft.com/office/drawing/2014/main" id="{9D09538A-FC18-47F1-9F49-D0D84A7744E4}"/>
              </a:ext>
            </a:extLst>
          </p:cNvPr>
          <p:cNvCxnSpPr>
            <a:cxnSpLocks/>
          </p:cNvCxnSpPr>
          <p:nvPr/>
        </p:nvCxnSpPr>
        <p:spPr>
          <a:xfrm>
            <a:off x="567855" y="1037277"/>
            <a:ext cx="10524215" cy="0"/>
          </a:xfrm>
          <a:prstGeom prst="line">
            <a:avLst/>
          </a:prstGeom>
          <a:ln>
            <a:solidFill>
              <a:srgbClr val="1A5571"/>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7D4195DE-3CFF-40B4-BB8E-698C2509A669}"/>
              </a:ext>
            </a:extLst>
          </p:cNvPr>
          <p:cNvSpPr txBox="1">
            <a:spLocks/>
          </p:cNvSpPr>
          <p:nvPr/>
        </p:nvSpPr>
        <p:spPr>
          <a:xfrm>
            <a:off x="567855" y="1217320"/>
            <a:ext cx="6570530" cy="7197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a:t>What makes a great research question?</a:t>
            </a:r>
            <a:endParaRPr lang="en-GB" sz="2600" b="1" dirty="0"/>
          </a:p>
        </p:txBody>
      </p:sp>
      <p:sp>
        <p:nvSpPr>
          <p:cNvPr id="9" name="Rectangle 3">
            <a:extLst>
              <a:ext uri="{FF2B5EF4-FFF2-40B4-BE49-F238E27FC236}">
                <a16:creationId xmlns:a16="http://schemas.microsoft.com/office/drawing/2014/main" id="{73987092-F9A1-45D0-A8C6-B93EB9139323}"/>
              </a:ext>
            </a:extLst>
          </p:cNvPr>
          <p:cNvSpPr txBox="1">
            <a:spLocks noChangeArrowheads="1"/>
          </p:cNvSpPr>
          <p:nvPr/>
        </p:nvSpPr>
        <p:spPr bwMode="auto">
          <a:xfrm>
            <a:off x="567855" y="1830090"/>
            <a:ext cx="8476821" cy="4525963"/>
          </a:xfrm>
          <a:prstGeom prst="rect">
            <a:avLst/>
          </a:prstGeom>
          <a:noFill/>
          <a:ln w="9525">
            <a:noFill/>
            <a:miter lim="800000"/>
            <a:headEnd/>
            <a:tailEnd/>
          </a:ln>
        </p:spPr>
        <p:txBody>
          <a:bodyPr/>
          <a:lstStyle/>
          <a:p>
            <a:pPr marL="342900" indent="-342900" eaLnBrk="0" hangingPunct="0">
              <a:spcBef>
                <a:spcPct val="20000"/>
              </a:spcBef>
              <a:buFont typeface="Arial" charset="0"/>
              <a:buChar char="•"/>
              <a:defRPr/>
            </a:pPr>
            <a:endParaRPr lang="en-GB" sz="2000" dirty="0">
              <a:latin typeface="+mj-lt"/>
              <a:cs typeface="Arial" panose="020B0604020202020204" pitchFamily="34" charset="0"/>
            </a:endParaRPr>
          </a:p>
          <a:p>
            <a:pPr marL="342900" indent="-342900" eaLnBrk="0" hangingPunct="0">
              <a:spcBef>
                <a:spcPct val="20000"/>
              </a:spcBef>
              <a:buFont typeface="Arial" charset="0"/>
              <a:buChar char="•"/>
              <a:defRPr/>
            </a:pPr>
            <a:r>
              <a:rPr lang="en-GB" sz="2000" b="1" dirty="0">
                <a:latin typeface="+mj-lt"/>
                <a:cs typeface="Arial" panose="020B0604020202020204" pitchFamily="34" charset="0"/>
              </a:rPr>
              <a:t>F</a:t>
            </a:r>
            <a:r>
              <a:rPr lang="en-GB" sz="2000" dirty="0">
                <a:latin typeface="+mj-lt"/>
                <a:cs typeface="Arial" panose="020B0604020202020204" pitchFamily="34" charset="0"/>
              </a:rPr>
              <a:t>easible (n, technical, time, £, scope)</a:t>
            </a:r>
          </a:p>
          <a:p>
            <a:pPr marL="342900" indent="-342900" eaLnBrk="0" hangingPunct="0">
              <a:spcBef>
                <a:spcPct val="20000"/>
              </a:spcBef>
              <a:buFont typeface="Arial" charset="0"/>
              <a:buChar char="•"/>
              <a:defRPr/>
            </a:pPr>
            <a:r>
              <a:rPr lang="en-GB" sz="2000" b="1" dirty="0">
                <a:latin typeface="+mj-lt"/>
                <a:cs typeface="Arial" panose="020B0604020202020204" pitchFamily="34" charset="0"/>
              </a:rPr>
              <a:t>I</a:t>
            </a:r>
            <a:r>
              <a:rPr lang="en-GB" sz="2000" dirty="0">
                <a:latin typeface="+mj-lt"/>
                <a:cs typeface="Arial" panose="020B0604020202020204" pitchFamily="34" charset="0"/>
              </a:rPr>
              <a:t>nteresting (</a:t>
            </a:r>
            <a:r>
              <a:rPr lang="en-GB" sz="2000" i="1" dirty="0">
                <a:latin typeface="+mj-lt"/>
                <a:cs typeface="Arial" panose="020B0604020202020204" pitchFamily="34" charset="0"/>
              </a:rPr>
              <a:t>intriguing</a:t>
            </a:r>
            <a:r>
              <a:rPr lang="en-GB" sz="2000" dirty="0">
                <a:latin typeface="+mj-lt"/>
                <a:cs typeface="Arial" panose="020B0604020202020204" pitchFamily="34" charset="0"/>
              </a:rPr>
              <a:t> answer)</a:t>
            </a:r>
          </a:p>
          <a:p>
            <a:pPr marL="342900" indent="-342900" eaLnBrk="0" hangingPunct="0">
              <a:spcBef>
                <a:spcPct val="20000"/>
              </a:spcBef>
              <a:buFont typeface="Arial" charset="0"/>
              <a:buChar char="•"/>
              <a:defRPr/>
            </a:pPr>
            <a:r>
              <a:rPr lang="en-GB" sz="2000" b="1" dirty="0">
                <a:latin typeface="+mj-lt"/>
                <a:cs typeface="Arial" panose="020B0604020202020204" pitchFamily="34" charset="0"/>
              </a:rPr>
              <a:t>N</a:t>
            </a:r>
            <a:r>
              <a:rPr lang="en-GB" sz="2000" dirty="0">
                <a:latin typeface="+mj-lt"/>
                <a:cs typeface="Arial" panose="020B0604020202020204" pitchFamily="34" charset="0"/>
              </a:rPr>
              <a:t>ovel (confirm, refute, extends, new)</a:t>
            </a:r>
          </a:p>
          <a:p>
            <a:pPr marL="342900" indent="-342900" eaLnBrk="0" hangingPunct="0">
              <a:spcBef>
                <a:spcPct val="20000"/>
              </a:spcBef>
              <a:buFont typeface="Arial" charset="0"/>
              <a:buChar char="•"/>
              <a:defRPr/>
            </a:pPr>
            <a:r>
              <a:rPr lang="en-GB" sz="2000" b="1" dirty="0">
                <a:latin typeface="+mj-lt"/>
                <a:cs typeface="Arial" panose="020B0604020202020204" pitchFamily="34" charset="0"/>
              </a:rPr>
              <a:t>E</a:t>
            </a:r>
            <a:r>
              <a:rPr lang="en-GB" sz="2000" dirty="0">
                <a:latin typeface="+mj-lt"/>
                <a:cs typeface="Arial" panose="020B0604020202020204" pitchFamily="34" charset="0"/>
              </a:rPr>
              <a:t>thical (IRB approval)</a:t>
            </a:r>
          </a:p>
          <a:p>
            <a:pPr marL="342900" indent="-342900" eaLnBrk="0" hangingPunct="0">
              <a:spcBef>
                <a:spcPct val="20000"/>
              </a:spcBef>
              <a:buFont typeface="Arial" charset="0"/>
              <a:buChar char="•"/>
              <a:defRPr/>
            </a:pPr>
            <a:r>
              <a:rPr lang="en-GB" sz="2000" b="1" dirty="0">
                <a:latin typeface="+mj-lt"/>
                <a:cs typeface="Arial" panose="020B0604020202020204" pitchFamily="34" charset="0"/>
              </a:rPr>
              <a:t>R</a:t>
            </a:r>
            <a:r>
              <a:rPr lang="en-GB" sz="2000" dirty="0">
                <a:latin typeface="+mj-lt"/>
                <a:cs typeface="Arial" panose="020B0604020202020204" pitchFamily="34" charset="0"/>
              </a:rPr>
              <a:t>elevant (science, clinical, future research)</a:t>
            </a:r>
          </a:p>
          <a:p>
            <a:pPr marL="342900" indent="-342900" algn="ctr" eaLnBrk="0" hangingPunct="0">
              <a:spcBef>
                <a:spcPct val="20000"/>
              </a:spcBef>
              <a:defRPr/>
            </a:pPr>
            <a:endParaRPr lang="en-GB" sz="2000" b="1" i="1" dirty="0">
              <a:solidFill>
                <a:srgbClr val="C00000"/>
              </a:solidFill>
              <a:latin typeface="+mj-lt"/>
              <a:cs typeface="Arial" panose="020B0604020202020204" pitchFamily="34" charset="0"/>
            </a:endParaRPr>
          </a:p>
          <a:p>
            <a:pPr marL="342900" indent="-342900" eaLnBrk="0" hangingPunct="0">
              <a:spcBef>
                <a:spcPct val="20000"/>
              </a:spcBef>
              <a:defRPr/>
            </a:pPr>
            <a:r>
              <a:rPr lang="en-GB" sz="2800" b="1" i="1" dirty="0">
                <a:solidFill>
                  <a:srgbClr val="1B8DAC"/>
                </a:solidFill>
                <a:latin typeface="+mj-lt"/>
                <a:cs typeface="Arial" panose="020B0604020202020204" pitchFamily="34" charset="0"/>
              </a:rPr>
              <a:t>Does it answer the question …so what?</a:t>
            </a:r>
          </a:p>
          <a:p>
            <a:pPr marL="342900" indent="-342900" eaLnBrk="0" hangingPunct="0">
              <a:spcBef>
                <a:spcPct val="20000"/>
              </a:spcBef>
              <a:buFont typeface="Arial" charset="0"/>
              <a:buChar char="•"/>
              <a:defRPr/>
            </a:pPr>
            <a:endParaRPr lang="en-US" sz="2000" dirty="0">
              <a:latin typeface="+mj-lt"/>
              <a:cs typeface="Arial" panose="020B0604020202020204" pitchFamily="34" charset="0"/>
            </a:endParaRPr>
          </a:p>
        </p:txBody>
      </p:sp>
    </p:spTree>
    <p:extLst>
      <p:ext uri="{BB962C8B-B14F-4D97-AF65-F5344CB8AC3E}">
        <p14:creationId xmlns:p14="http://schemas.microsoft.com/office/powerpoint/2010/main" val="1308464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1034</Words>
  <Application>Microsoft Office PowerPoint</Application>
  <PresentationFormat>Widescreen</PresentationFormat>
  <Paragraphs>132</Paragraphs>
  <Slides>20</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Calibri-Bold</vt:lpstr>
      <vt:lpstr>Calibri-BoldItalic</vt:lpstr>
      <vt:lpstr>Office Theme</vt:lpstr>
      <vt:lpstr>Data landscaping and Feasibility</vt:lpstr>
      <vt:lpstr>Schedule</vt:lpstr>
      <vt:lpstr>Introductions</vt:lpstr>
      <vt:lpstr>Real World Databases</vt:lpstr>
      <vt:lpstr>EHDEN Portal Database</vt:lpstr>
      <vt:lpstr>EHDEN Portal Dashboard</vt:lpstr>
      <vt:lpstr>EHDEN Portal Catalogue</vt:lpstr>
      <vt:lpstr>Your turn                                                                   15mins</vt:lpstr>
      <vt:lpstr>Research question</vt:lpstr>
      <vt:lpstr>Research question</vt:lpstr>
      <vt:lpstr>Research question: PICO</vt:lpstr>
      <vt:lpstr>Which Population?</vt:lpstr>
      <vt:lpstr>Which Exposure? Which Comparator?</vt:lpstr>
      <vt:lpstr>Which Outcome?</vt:lpstr>
      <vt:lpstr>Your turn                                                                 30mins</vt:lpstr>
      <vt:lpstr>Coffee break                                                            15mins</vt:lpstr>
      <vt:lpstr>Discussion                                                                 15mins</vt:lpstr>
      <vt:lpstr>Your turn again                                                        30mins</vt:lpstr>
      <vt:lpstr>Discussion                                                                 15mins</vt:lpstr>
      <vt:lpstr>OMOPsketch                                                                                                 15mins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landscaping and Feasibility</dc:title>
  <dc:creator>Annika Jodicke</dc:creator>
  <cp:lastModifiedBy>Annika Jodicke</cp:lastModifiedBy>
  <cp:revision>23</cp:revision>
  <dcterms:created xsi:type="dcterms:W3CDTF">2024-06-12T08:36:41Z</dcterms:created>
  <dcterms:modified xsi:type="dcterms:W3CDTF">2024-06-12T13:29:51Z</dcterms:modified>
</cp:coreProperties>
</file>